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0"/>
  </p:notesMasterIdLst>
  <p:sldIdLst>
    <p:sldId id="259" r:id="rId2"/>
    <p:sldId id="319" r:id="rId3"/>
    <p:sldId id="260" r:id="rId4"/>
    <p:sldId id="262" r:id="rId5"/>
    <p:sldId id="329" r:id="rId6"/>
    <p:sldId id="263" r:id="rId7"/>
    <p:sldId id="264" r:id="rId8"/>
    <p:sldId id="268" r:id="rId9"/>
    <p:sldId id="269" r:id="rId10"/>
    <p:sldId id="270" r:id="rId11"/>
    <p:sldId id="271" r:id="rId12"/>
    <p:sldId id="272" r:id="rId13"/>
    <p:sldId id="273" r:id="rId14"/>
    <p:sldId id="274" r:id="rId15"/>
    <p:sldId id="275" r:id="rId16"/>
    <p:sldId id="276" r:id="rId17"/>
    <p:sldId id="302" r:id="rId18"/>
    <p:sldId id="303" r:id="rId19"/>
    <p:sldId id="304" r:id="rId20"/>
    <p:sldId id="305" r:id="rId21"/>
    <p:sldId id="306" r:id="rId22"/>
    <p:sldId id="314" r:id="rId23"/>
    <p:sldId id="307" r:id="rId24"/>
    <p:sldId id="309" r:id="rId25"/>
    <p:sldId id="277" r:id="rId26"/>
    <p:sldId id="278" r:id="rId27"/>
    <p:sldId id="280" r:id="rId28"/>
    <p:sldId id="281" r:id="rId29"/>
    <p:sldId id="282" r:id="rId30"/>
    <p:sldId id="327" r:id="rId31"/>
    <p:sldId id="328" r:id="rId32"/>
    <p:sldId id="326" r:id="rId33"/>
    <p:sldId id="285" r:id="rId34"/>
    <p:sldId id="316" r:id="rId35"/>
    <p:sldId id="318" r:id="rId36"/>
    <p:sldId id="310" r:id="rId37"/>
    <p:sldId id="311" r:id="rId38"/>
    <p:sldId id="312" r:id="rId39"/>
    <p:sldId id="286" r:id="rId40"/>
    <p:sldId id="287" r:id="rId41"/>
    <p:sldId id="288" r:id="rId42"/>
    <p:sldId id="292" r:id="rId43"/>
    <p:sldId id="293" r:id="rId44"/>
    <p:sldId id="295" r:id="rId45"/>
    <p:sldId id="296" r:id="rId46"/>
    <p:sldId id="297" r:id="rId47"/>
    <p:sldId id="313" r:id="rId48"/>
    <p:sldId id="320" r:id="rId4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4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4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4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4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48" charset="0"/>
        <a:ea typeface="+mn-ea"/>
        <a:cs typeface="+mn-cs"/>
      </a:defRPr>
    </a:lvl5pPr>
    <a:lvl6pPr marL="2286000" algn="l" defTabSz="914400" rtl="0" eaLnBrk="1" latinLnBrk="0" hangingPunct="1">
      <a:defRPr sz="2400" kern="1200">
        <a:solidFill>
          <a:schemeClr val="tx1"/>
        </a:solidFill>
        <a:latin typeface="Times" pitchFamily="48" charset="0"/>
        <a:ea typeface="+mn-ea"/>
        <a:cs typeface="+mn-cs"/>
      </a:defRPr>
    </a:lvl6pPr>
    <a:lvl7pPr marL="2743200" algn="l" defTabSz="914400" rtl="0" eaLnBrk="1" latinLnBrk="0" hangingPunct="1">
      <a:defRPr sz="2400" kern="1200">
        <a:solidFill>
          <a:schemeClr val="tx1"/>
        </a:solidFill>
        <a:latin typeface="Times" pitchFamily="48" charset="0"/>
        <a:ea typeface="+mn-ea"/>
        <a:cs typeface="+mn-cs"/>
      </a:defRPr>
    </a:lvl7pPr>
    <a:lvl8pPr marL="3200400" algn="l" defTabSz="914400" rtl="0" eaLnBrk="1" latinLnBrk="0" hangingPunct="1">
      <a:defRPr sz="2400" kern="1200">
        <a:solidFill>
          <a:schemeClr val="tx1"/>
        </a:solidFill>
        <a:latin typeface="Times" pitchFamily="48" charset="0"/>
        <a:ea typeface="+mn-ea"/>
        <a:cs typeface="+mn-cs"/>
      </a:defRPr>
    </a:lvl8pPr>
    <a:lvl9pPr marL="3657600" algn="l" defTabSz="914400" rtl="0" eaLnBrk="1" latinLnBrk="0" hangingPunct="1">
      <a:defRPr sz="2400" kern="1200">
        <a:solidFill>
          <a:schemeClr val="tx1"/>
        </a:solidFill>
        <a:latin typeface="Times" pitchFamily="4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43D7A"/>
    <a:srgbClr val="7098B0"/>
    <a:srgbClr val="A8D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1" autoAdjust="0"/>
    <p:restoredTop sz="77367" autoAdjust="0"/>
  </p:normalViewPr>
  <p:slideViewPr>
    <p:cSldViewPr>
      <p:cViewPr>
        <p:scale>
          <a:sx n="50" d="100"/>
          <a:sy n="50" d="100"/>
        </p:scale>
        <p:origin x="-4576" y="-1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6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4745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4746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7469B10-6C81-45C4-B6A4-1DD5C024AB9B}" type="slidenum">
              <a:rPr lang="en-US"/>
              <a:pPr>
                <a:defRPr/>
              </a:pPr>
              <a:t>‹#›</a:t>
            </a:fld>
            <a:endParaRPr lang="en-US"/>
          </a:p>
        </p:txBody>
      </p:sp>
    </p:spTree>
    <p:extLst>
      <p:ext uri="{BB962C8B-B14F-4D97-AF65-F5344CB8AC3E}">
        <p14:creationId xmlns:p14="http://schemas.microsoft.com/office/powerpoint/2010/main" val="1120723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4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4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4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4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4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Typhoid" TargetMode="External"/><Relationship Id="rId4" Type="http://schemas.openxmlformats.org/officeDocument/2006/relationships/hyperlink" Target="http://en.wikipedia.org/wiki/Feces" TargetMode="External"/><Relationship Id="rId5" Type="http://schemas.openxmlformats.org/officeDocument/2006/relationships/hyperlink" Target="http://en.wikipedia.org/wiki/Salmonella_typhi" TargetMode="External"/><Relationship Id="rId6" Type="http://schemas.openxmlformats.org/officeDocument/2006/relationships/hyperlink" Target="http://en.wikipedia.org/wiki/Phagocytosis" TargetMode="External"/><Relationship Id="rId7" Type="http://schemas.openxmlformats.org/officeDocument/2006/relationships/hyperlink" Target="http://en.wikipedia.org/wiki/Macrophages" TargetMode="External"/><Relationship Id="rId8" Type="http://schemas.openxmlformats.org/officeDocument/2006/relationships/hyperlink" Target="http://en.wikipedia.org/wiki/Gram-negative_bacteria" TargetMode="External"/><Relationship Id="rId9" Type="http://schemas.openxmlformats.org/officeDocument/2006/relationships/hyperlink" Target="http://en.wikipedia.org/wiki/Flagellum" TargetMode="External"/><Relationship Id="rId10" Type="http://schemas.openxmlformats.org/officeDocument/2006/relationships/hyperlink" Target="http://en.wikipedia.org/wiki/Celsius" TargetMode="External"/><Relationship Id="rId11" Type="http://schemas.openxmlformats.org/officeDocument/2006/relationships/hyperlink" Target="http://en.wikipedia.org/wiki/Fahrenheit" TargetMode="External"/><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54E946B-CE18-48F5-877B-F01688CB3691}" type="slidenum">
              <a:rPr lang="en-US" smtClean="0"/>
              <a:pPr/>
              <a:t>1</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en-US" dirty="0" smtClean="0">
                <a:latin typeface="Arial" charset="0"/>
              </a:rPr>
              <a:t>Chapter 6 Opener</a:t>
            </a:r>
          </a:p>
          <a:p>
            <a:pPr eaLnBrk="1" hangingPunct="1"/>
            <a:r>
              <a:rPr lang="en-US" dirty="0" smtClean="0">
                <a:latin typeface="Arial" charset="0"/>
              </a:rPr>
              <a:t>Frequency of the dark color allele associated with the </a:t>
            </a:r>
            <a:r>
              <a:rPr lang="en-US" dirty="0" err="1" smtClean="0">
                <a:latin typeface="Arial" charset="0"/>
              </a:rPr>
              <a:t>tyrosinase</a:t>
            </a:r>
            <a:r>
              <a:rPr lang="en-US" dirty="0" smtClean="0">
                <a:latin typeface="Arial" charset="0"/>
              </a:rPr>
              <a:t>-related</a:t>
            </a:r>
            <a:r>
              <a:rPr lang="en-US" baseline="0" dirty="0" smtClean="0">
                <a:latin typeface="Arial" charset="0"/>
              </a:rPr>
              <a:t> protein 1 has declined, along with the frequency of dark colored sheep</a:t>
            </a:r>
            <a:endParaRPr lang="en-US"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0A2D117-41AE-47D9-A8D6-E0476D6B10FF}" type="slidenum">
              <a:rPr lang="en-US" smtClean="0"/>
              <a:pPr/>
              <a:t>11</a:t>
            </a:fld>
            <a:endParaRPr lang="en-US" smtClean="0"/>
          </a:p>
        </p:txBody>
      </p:sp>
      <p:sp>
        <p:nvSpPr>
          <p:cNvPr id="6041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ln/>
        </p:spPr>
        <p:txBody>
          <a:bodyPr/>
          <a:lstStyle/>
          <a:p>
            <a:pPr eaLnBrk="1" hangingPunct="1">
              <a:defRPr/>
            </a:pPr>
            <a:r>
              <a:rPr lang="en-US" dirty="0" smtClean="0">
                <a:latin typeface="Arial" charset="0"/>
              </a:rPr>
              <a:t>Figure 6.8 The general case for random mating in the gene pool of our model mouse population</a:t>
            </a:r>
          </a:p>
          <a:p>
            <a:pPr marL="228600" indent="-228600" eaLnBrk="1" hangingPunct="1">
              <a:buFontTx/>
              <a:buAutoNum type="alphaLcParenBoth"/>
              <a:defRPr/>
            </a:pPr>
            <a:r>
              <a:rPr lang="en-US" dirty="0" smtClean="0">
                <a:latin typeface="Arial" charset="0"/>
              </a:rPr>
              <a:t>We can predict the genotype frequencies among the zygotes by multiplying the allele frequencies. (b) A </a:t>
            </a:r>
            <a:r>
              <a:rPr lang="en-US" dirty="0" err="1" smtClean="0">
                <a:latin typeface="Arial" charset="0"/>
              </a:rPr>
              <a:t>Punnett</a:t>
            </a:r>
            <a:r>
              <a:rPr lang="en-US" dirty="0" smtClean="0">
                <a:latin typeface="Arial" charset="0"/>
              </a:rPr>
              <a:t> square. The variables along the left and top edges of the box represent the frequencies of </a:t>
            </a:r>
            <a:r>
              <a:rPr lang="en-US" i="1" dirty="0" smtClean="0">
                <a:latin typeface="Arial" charset="0"/>
              </a:rPr>
              <a:t>A</a:t>
            </a:r>
            <a:r>
              <a:rPr lang="en-US" dirty="0" smtClean="0">
                <a:latin typeface="Arial" charset="0"/>
              </a:rPr>
              <a:t> and </a:t>
            </a:r>
            <a:r>
              <a:rPr lang="en-US" i="1" dirty="0" smtClean="0">
                <a:latin typeface="Arial" charset="0"/>
              </a:rPr>
              <a:t>a</a:t>
            </a:r>
            <a:r>
              <a:rPr lang="en-US" dirty="0" smtClean="0">
                <a:latin typeface="Arial" charset="0"/>
              </a:rPr>
              <a:t> eggs and sperm in the gene pool. The expressions inside the box represent the genotype frequencies among zygotes formed by random encounters between gametes in the gene pool.</a:t>
            </a:r>
          </a:p>
          <a:p>
            <a:pPr marL="228600" indent="-228600" eaLnBrk="1" hangingPunct="1">
              <a:buFontTx/>
              <a:buAutoNum type="alphaLcParenBoth"/>
              <a:defRPr/>
            </a:pPr>
            <a:r>
              <a:rPr lang="en-US" dirty="0" err="1" smtClean="0">
                <a:latin typeface="Arial" charset="0"/>
              </a:rPr>
              <a:t>Freqyenc</a:t>
            </a:r>
            <a:r>
              <a:rPr lang="en-US" dirty="0" smtClean="0">
                <a:latin typeface="Arial" charset="0"/>
              </a:rPr>
              <a:t> </a:t>
            </a:r>
            <a:r>
              <a:rPr lang="en-US" smtClean="0">
                <a:latin typeface="Arial" charset="0"/>
              </a:rPr>
              <a:t>if carriers = 2q/1= 2q</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4406284-E66B-4AA7-AFE1-C0252AA3A67F}" type="slidenum">
              <a:rPr lang="en-US" smtClean="0"/>
              <a:pPr/>
              <a:t>12</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smtClean="0">
                <a:latin typeface="Arial" charset="0"/>
              </a:rPr>
              <a:t>Figure 6.8a The general case for random mating in the gene pool of our model mouse population</a:t>
            </a:r>
          </a:p>
          <a:p>
            <a:pPr eaLnBrk="1" hangingPunct="1"/>
            <a:r>
              <a:rPr lang="en-US" smtClean="0">
                <a:latin typeface="Arial" charset="0"/>
              </a:rPr>
              <a:t>(a) We can predict the genotype frequencies among the zygotes by multiplying the allele frequencies.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B2E969AA-1B44-4BB7-840A-0C4375D469F3}" type="slidenum">
              <a:rPr lang="en-US" smtClean="0"/>
              <a:pPr/>
              <a:t>13</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smtClean="0">
                <a:latin typeface="Arial" charset="0"/>
              </a:rPr>
              <a:t>Figure 6.8b The general case for random mating in the gene pool of our model mouse population</a:t>
            </a:r>
          </a:p>
          <a:p>
            <a:pPr eaLnBrk="1" hangingPunct="1"/>
            <a:r>
              <a:rPr lang="en-US" smtClean="0">
                <a:latin typeface="Arial" charset="0"/>
              </a:rPr>
              <a:t>(b) A Punnett square. The variables along the left and top edges of the box represent the frequencies of </a:t>
            </a:r>
            <a:r>
              <a:rPr lang="en-US" i="1" smtClean="0">
                <a:latin typeface="Arial" charset="0"/>
              </a:rPr>
              <a:t>A</a:t>
            </a:r>
            <a:r>
              <a:rPr lang="en-US" smtClean="0">
                <a:latin typeface="Arial" charset="0"/>
              </a:rPr>
              <a:t> and </a:t>
            </a:r>
            <a:r>
              <a:rPr lang="en-US" i="1" smtClean="0">
                <a:latin typeface="Arial" charset="0"/>
              </a:rPr>
              <a:t>a</a:t>
            </a:r>
            <a:r>
              <a:rPr lang="en-US" smtClean="0">
                <a:latin typeface="Arial" charset="0"/>
              </a:rPr>
              <a:t> eggs and sperm in the gene pool. The expressions inside the box represent the genotype frequencies among zygotes formed by random encounters between gametes in the gene pool.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7F64FD38-C0EC-4CF7-ABA2-97FA432C248C}" type="slidenum">
              <a:rPr lang="en-US" smtClean="0"/>
              <a:pPr/>
              <a:t>14</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smtClean="0">
                <a:latin typeface="Arial" charset="0"/>
              </a:rPr>
              <a:t>Figure 6.9 A geometrical representation of the general case for the allele frequencies produced when the adults in our model population make gametes</a:t>
            </a:r>
          </a:p>
          <a:p>
            <a:pPr eaLnBrk="1" hangingPunct="1"/>
            <a:r>
              <a:rPr lang="en-US" smtClean="0">
                <a:latin typeface="Arial" charset="0"/>
              </a:rPr>
              <a:t>The area of each box represents the frequency of an adult or gamete genotype.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9158C348-66FC-49D0-9671-F2ACA001BC57}" type="slidenum">
              <a:rPr lang="en-US" smtClean="0"/>
              <a:pPr/>
              <a:t>15</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latin typeface="Arial" charset="0"/>
              </a:rPr>
              <a:t>Figure 6.10 Summary of the mechanisms of evolution</a:t>
            </a:r>
          </a:p>
          <a:p>
            <a:pPr eaLnBrk="1" hangingPunct="1"/>
            <a:r>
              <a:rPr lang="en-US" smtClean="0">
                <a:latin typeface="Arial" charset="0"/>
              </a:rPr>
              <a:t>Selection, migration, mutation, and genetic drift are the four processes that can cause allele frequencies to change from one generation to the next. Selection occurs when individuals with different genotypes survive or make gametes at different rates. Migration occurs when individuals move into or out of the population. Mutation occurs when mistakes during meiosis turn copies of one allele into copies of another. Genetic drift occurs when blind chance allows gametes with some genotypes to participate in more fertilizations than gametes with other genotypes.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5A35B6DE-40A6-4FC6-9D73-161A4AF0F3D8}" type="slidenum">
              <a:rPr lang="en-US" smtClean="0"/>
              <a:pPr/>
              <a:t>16</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smtClean="0">
                <a:latin typeface="Arial" charset="0"/>
              </a:rPr>
              <a:t>Figure 6.11 Selection can cause allele frequencies to change across generations</a:t>
            </a:r>
          </a:p>
          <a:p>
            <a:pPr eaLnBrk="1" hangingPunct="1"/>
            <a:r>
              <a:rPr lang="en-US" smtClean="0">
                <a:latin typeface="Arial" charset="0"/>
              </a:rPr>
              <a:t>This figure follows our model mouse population from one generation's gene pool to the next generation's gene pool. The bar graphs show the number of individuals of each genotype in the population at any given time. Selection, in the form of differences in survival among juveniles, causes the frequency of allele </a:t>
            </a:r>
            <a:r>
              <a:rPr lang="en-US" i="1" smtClean="0">
                <a:latin typeface="Arial" charset="0"/>
              </a:rPr>
              <a:t>B</a:t>
            </a:r>
            <a:r>
              <a:rPr lang="en-US" baseline="-25000" smtClean="0">
                <a:latin typeface="Arial" charset="0"/>
              </a:rPr>
              <a:t>1</a:t>
            </a:r>
            <a:r>
              <a:rPr lang="en-US" smtClean="0">
                <a:latin typeface="Arial" charset="0"/>
              </a:rPr>
              <a:t> to increase.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E1661CF-1312-4900-B1AA-ACF2CFE5629E}" type="slidenum">
              <a:rPr lang="en-US" smtClean="0"/>
              <a:pPr/>
              <a:t>17</a:t>
            </a:fld>
            <a:endParaRPr lang="en-US" smtClean="0"/>
          </a:p>
        </p:txBody>
      </p:sp>
      <p:sp>
        <p:nvSpPr>
          <p:cNvPr id="66563" name="Rectangle 2"/>
          <p:cNvSpPr>
            <a:spLocks noGrp="1" noRot="1" noChangeAspect="1" noChangeArrowheads="1" noTextEdit="1"/>
          </p:cNvSpPr>
          <p:nvPr>
            <p:ph type="sldImg"/>
          </p:nvPr>
        </p:nvSpPr>
        <p:spPr>
          <a:xfrm>
            <a:off x="1389063" y="869950"/>
            <a:ext cx="4079875" cy="3060700"/>
          </a:xfrm>
          <a:ln w="12700" cap="flat">
            <a:solidFill>
              <a:schemeClr val="tx1"/>
            </a:solidFill>
          </a:ln>
        </p:spPr>
      </p:sp>
      <p:sp>
        <p:nvSpPr>
          <p:cNvPr id="66564" name="Rectangle 3"/>
          <p:cNvSpPr>
            <a:spLocks noGrp="1" noChangeArrowheads="1"/>
          </p:cNvSpPr>
          <p:nvPr>
            <p:ph type="body" idx="1"/>
          </p:nvPr>
        </p:nvSpPr>
        <p:spPr>
          <a:noFill/>
          <a:ln/>
        </p:spPr>
        <p:txBody>
          <a:bodyPr lIns="90488" tIns="44450" rIns="90488" bIns="44450"/>
          <a:lstStyle/>
          <a:p>
            <a:pPr eaLnBrk="1" hangingPunct="1"/>
            <a:r>
              <a:rPr lang="en-US" smtClean="0"/>
              <a:t>go through life cycle, note that the new q = , in pa</a:t>
            </a:r>
          </a:p>
          <a:p>
            <a:pPr eaLnBrk="1" hangingPunct="1"/>
            <a:r>
              <a:rPr lang="en-US" smtClean="0"/>
              <a:t>W = weight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542D7146-05C6-4268-9A82-0F51DB8F238D}" type="slidenum">
              <a:rPr lang="en-US" smtClean="0"/>
              <a:pPr/>
              <a:t>18</a:t>
            </a:fld>
            <a:endParaRPr lang="en-US" smtClean="0"/>
          </a:p>
        </p:txBody>
      </p:sp>
      <p:sp>
        <p:nvSpPr>
          <p:cNvPr id="67587" name="Rectangle 2"/>
          <p:cNvSpPr>
            <a:spLocks noGrp="1" noRot="1" noChangeAspect="1" noChangeArrowheads="1" noTextEdit="1"/>
          </p:cNvSpPr>
          <p:nvPr>
            <p:ph type="sldImg"/>
          </p:nvPr>
        </p:nvSpPr>
        <p:spPr>
          <a:xfrm>
            <a:off x="1389063" y="869950"/>
            <a:ext cx="4079875" cy="3060700"/>
          </a:xfrm>
          <a:ln/>
        </p:spPr>
      </p:sp>
      <p:sp>
        <p:nvSpPr>
          <p:cNvPr id="67588" name="Rectangle 3"/>
          <p:cNvSpPr>
            <a:spLocks noGrp="1" noChangeArrowheads="1"/>
          </p:cNvSpPr>
          <p:nvPr>
            <p:ph type="body" idx="1"/>
          </p:nvPr>
        </p:nvSpPr>
        <p:spPr>
          <a:noFill/>
          <a:ln/>
        </p:spPr>
        <p:txBody>
          <a:bodyPr/>
          <a:lstStyle/>
          <a:p>
            <a:pPr eaLnBrk="1" hangingPunct="1"/>
            <a:r>
              <a:rPr lang="en-US" smtClean="0"/>
              <a:t>demonstrate how to calculate s and fitness, draw table on next slide on board and show fitness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2A3A250-83D7-4778-B14E-A0CC90974F3A}" type="slidenum">
              <a:rPr lang="en-US" smtClean="0"/>
              <a:pPr/>
              <a:t>19</a:t>
            </a:fld>
            <a:endParaRPr lang="en-US" smtClean="0"/>
          </a:p>
        </p:txBody>
      </p:sp>
      <p:sp>
        <p:nvSpPr>
          <p:cNvPr id="68611" name="Rectangle 2"/>
          <p:cNvSpPr>
            <a:spLocks noGrp="1" noRot="1" noChangeAspect="1" noChangeArrowheads="1" noTextEdit="1"/>
          </p:cNvSpPr>
          <p:nvPr>
            <p:ph type="sldImg"/>
          </p:nvPr>
        </p:nvSpPr>
        <p:spPr>
          <a:xfrm>
            <a:off x="1389063" y="869950"/>
            <a:ext cx="4079875" cy="3060700"/>
          </a:xfrm>
          <a:ln/>
        </p:spPr>
      </p:sp>
      <p:sp>
        <p:nvSpPr>
          <p:cNvPr id="68612" name="Rectangle 3"/>
          <p:cNvSpPr>
            <a:spLocks noGrp="1" noChangeArrowheads="1"/>
          </p:cNvSpPr>
          <p:nvPr>
            <p:ph type="body" idx="1"/>
          </p:nvPr>
        </p:nvSpPr>
        <p:spPr>
          <a:noFill/>
          <a:ln/>
        </p:spPr>
        <p:txBody>
          <a:bodyPr/>
          <a:lstStyle/>
          <a:p>
            <a:pPr eaLnBrk="1" hangingPunct="1"/>
            <a:r>
              <a:rPr lang="en-US" smtClean="0"/>
              <a:t>in parallel do haploid</a:t>
            </a:r>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41137744-8590-4E52-B830-1081D5FF5FAB}" type="slidenum">
              <a:rPr lang="en-US" smtClean="0"/>
              <a:pPr/>
              <a:t>20</a:t>
            </a:fld>
            <a:endParaRPr lang="en-US" smtClean="0"/>
          </a:p>
        </p:txBody>
      </p:sp>
      <p:sp>
        <p:nvSpPr>
          <p:cNvPr id="69635" name="Rectangle 2"/>
          <p:cNvSpPr>
            <a:spLocks noGrp="1" noRot="1" noChangeAspect="1" noChangeArrowheads="1" noTextEdit="1"/>
          </p:cNvSpPr>
          <p:nvPr>
            <p:ph type="sldImg"/>
          </p:nvPr>
        </p:nvSpPr>
        <p:spPr>
          <a:xfrm>
            <a:off x="1389063" y="869950"/>
            <a:ext cx="4079875" cy="3060700"/>
          </a:xfrm>
          <a:ln/>
        </p:spPr>
      </p:sp>
      <p:sp>
        <p:nvSpPr>
          <p:cNvPr id="69636" name="Rectangle 3"/>
          <p:cNvSpPr>
            <a:spLocks noGrp="1" noChangeArrowheads="1"/>
          </p:cNvSpPr>
          <p:nvPr>
            <p:ph type="body" idx="1"/>
          </p:nvPr>
        </p:nvSpPr>
        <p:spPr>
          <a:noFill/>
          <a:ln/>
        </p:spPr>
        <p:txBody>
          <a:bodyPr/>
          <a:lstStyle/>
          <a:p>
            <a:pPr eaLnBrk="1" hangingPunct="1"/>
            <a:r>
              <a:rPr lang="en-US" smtClean="0"/>
              <a:t>show on board. numerator,- spq2, and when s = 1 ; -pq2, focus on frequency, s and mean fitness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EDC8C85-3C32-4151-B723-2B5D66E1B9B8}" type="slidenum">
              <a:rPr lang="en-US" smtClean="0"/>
              <a:pPr/>
              <a:t>2</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smtClean="0">
                <a:latin typeface="Arial" charset="0"/>
              </a:rPr>
              <a:t>Figure 6.12 Persistent selection can produce substantial changes in allele frequencies over time</a:t>
            </a:r>
          </a:p>
          <a:p>
            <a:pPr eaLnBrk="1" hangingPunct="1"/>
            <a:r>
              <a:rPr lang="en-US" smtClean="0">
                <a:latin typeface="Arial" charset="0"/>
              </a:rPr>
              <a:t>Each curve shows the change in allele frequency over time under a particular selection intensity.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D33D698C-E4EF-4C0C-A9D8-D683E3FCC035}" type="slidenum">
              <a:rPr lang="en-US" smtClean="0"/>
              <a:pPr/>
              <a:t>21</a:t>
            </a:fld>
            <a:endParaRPr lang="en-US" smtClean="0"/>
          </a:p>
        </p:txBody>
      </p:sp>
      <p:sp>
        <p:nvSpPr>
          <p:cNvPr id="70659" name="Rectangle 2"/>
          <p:cNvSpPr>
            <a:spLocks noGrp="1" noRot="1" noChangeAspect="1" noChangeArrowheads="1" noTextEdit="1"/>
          </p:cNvSpPr>
          <p:nvPr>
            <p:ph type="sldImg"/>
          </p:nvPr>
        </p:nvSpPr>
        <p:spPr>
          <a:xfrm>
            <a:off x="1389063" y="869950"/>
            <a:ext cx="4079875" cy="3060700"/>
          </a:xfrm>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5D448845-A3F5-44B7-9E80-A55FE90016A7}" type="slidenum">
              <a:rPr lang="en-US" smtClean="0"/>
              <a:pPr/>
              <a:t>22</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FD4E41FD-0E2F-4174-9737-8D6C14E76147}" type="slidenum">
              <a:rPr lang="en-US" smtClean="0"/>
              <a:pPr/>
              <a:t>23</a:t>
            </a:fld>
            <a:endParaRPr lang="en-US" smtClean="0"/>
          </a:p>
        </p:txBody>
      </p:sp>
      <p:sp>
        <p:nvSpPr>
          <p:cNvPr id="72707" name="Rectangle 2"/>
          <p:cNvSpPr>
            <a:spLocks noGrp="1" noRot="1" noChangeAspect="1" noChangeArrowheads="1" noTextEdit="1"/>
          </p:cNvSpPr>
          <p:nvPr>
            <p:ph type="sldImg"/>
          </p:nvPr>
        </p:nvSpPr>
        <p:spPr>
          <a:xfrm>
            <a:off x="1389063" y="869950"/>
            <a:ext cx="4079875" cy="3060700"/>
          </a:xfrm>
          <a:ln/>
        </p:spPr>
      </p:sp>
      <p:sp>
        <p:nvSpPr>
          <p:cNvPr id="72708" name="Rectangle 3"/>
          <p:cNvSpPr>
            <a:spLocks noGrp="1" noChangeArrowheads="1"/>
          </p:cNvSpPr>
          <p:nvPr>
            <p:ph type="body" idx="1"/>
          </p:nvPr>
        </p:nvSpPr>
        <p:spPr>
          <a:noFill/>
          <a:ln/>
        </p:spPr>
        <p:txBody>
          <a:bodyPr/>
          <a:lstStyle/>
          <a:p>
            <a:pPr eaLnBrk="1" hangingPunct="1"/>
            <a:r>
              <a:rPr lang="en-US" smtClean="0"/>
              <a:t>Go from 0.9 to o.1. 0.1 to 0.01</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FA208B8-DA67-41EC-9FF9-85B4B9000B6E}" type="slidenum">
              <a:rPr lang="en-US" smtClean="0"/>
              <a:pPr/>
              <a:t>24</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latin typeface="Arial" charset="0"/>
              </a:rPr>
              <a:t>Figure 6.22 Predicted change in the frequency of homozygotes for a putative allele for feeblemindedness under a eugenic sterilization program that prevents homozygous recessive individuals from reproducing.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9939F39-D83B-4E09-8CF0-0D427FD7317C}" type="slidenum">
              <a:rPr lang="en-US" smtClean="0"/>
              <a:pPr/>
              <a:t>25</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latin typeface="Arial" charset="0"/>
              </a:rPr>
              <a:t>Figure 6.12 Persistent selection can produce substantial changes in allele frequencies over time</a:t>
            </a:r>
          </a:p>
          <a:p>
            <a:pPr eaLnBrk="1" hangingPunct="1"/>
            <a:r>
              <a:rPr lang="en-US" smtClean="0">
                <a:latin typeface="Arial" charset="0"/>
              </a:rPr>
              <a:t>Each curve shows the change in allele frequency over time under a particular selection intensity.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8119036-F1D7-4153-885E-24BF6A9B153E}" type="slidenum">
              <a:rPr lang="en-US" smtClean="0"/>
              <a:pPr/>
              <a:t>26</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latin typeface="Arial" charset="0"/>
              </a:rPr>
              <a:t>Figure 6.13 Frequencies of the </a:t>
            </a:r>
            <a:r>
              <a:rPr lang="en-US" i="1" smtClean="0">
                <a:latin typeface="Arial" charset="0"/>
              </a:rPr>
              <a:t>Adh</a:t>
            </a:r>
            <a:r>
              <a:rPr lang="en-US" i="1" baseline="30000" smtClean="0">
                <a:latin typeface="Arial" charset="0"/>
              </a:rPr>
              <a:t>F</a:t>
            </a:r>
            <a:r>
              <a:rPr lang="en-US" smtClean="0">
                <a:latin typeface="Arial" charset="0"/>
              </a:rPr>
              <a:t> allele in four populations of fruit flies over 50 generations</a:t>
            </a:r>
          </a:p>
          <a:p>
            <a:pPr eaLnBrk="1" hangingPunct="1"/>
            <a:r>
              <a:rPr lang="en-US" smtClean="0">
                <a:latin typeface="Arial" charset="0"/>
              </a:rPr>
              <a:t>The blue and green dots and lines represent control populations living on normal food; the red and orange dots and lines represent experimental populations living on food spiked with ethanol. From Cavener and Clegg (1981).</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AE746EB-2F36-4D43-9813-8530B194D4C7}" type="slidenum">
              <a:rPr lang="en-US" smtClean="0"/>
              <a:pPr/>
              <a:t>27</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latin typeface="Arial" charset="0"/>
              </a:rPr>
              <a:t>Figure 6.15 Predicted change in allele frequencies at the </a:t>
            </a:r>
            <a:r>
              <a:rPr lang="en-US" i="1" smtClean="0">
                <a:latin typeface="Arial" charset="0"/>
              </a:rPr>
              <a:t>CCR</a:t>
            </a:r>
            <a:r>
              <a:rPr lang="en-US" smtClean="0">
                <a:latin typeface="Arial" charset="0"/>
              </a:rPr>
              <a:t>5 locus due to the AIDS epidemic under three different scenarios</a:t>
            </a:r>
          </a:p>
          <a:p>
            <a:pPr eaLnBrk="1" hangingPunct="1"/>
            <a:r>
              <a:rPr lang="en-US" smtClean="0">
                <a:latin typeface="Arial" charset="0"/>
              </a:rPr>
              <a:t>(a) When the initial frequency of the </a:t>
            </a:r>
            <a:r>
              <a:rPr lang="en-US" i="1" smtClean="0">
                <a:latin typeface="Arial" charset="0"/>
              </a:rPr>
              <a:t>CCR</a:t>
            </a:r>
            <a:r>
              <a:rPr lang="en-US" smtClean="0">
                <a:latin typeface="Arial" charset="0"/>
              </a:rPr>
              <a:t>5-</a:t>
            </a:r>
            <a:r>
              <a:rPr lang="en-US" i="1" smtClean="0">
                <a:latin typeface="Lucida Grande" pitchFamily="48" charset="0"/>
              </a:rPr>
              <a:t>Δ</a:t>
            </a:r>
            <a:r>
              <a:rPr lang="en-US" i="1" smtClean="0">
                <a:latin typeface="Arial" charset="0"/>
              </a:rPr>
              <a:t>32</a:t>
            </a:r>
            <a:r>
              <a:rPr lang="en-US" smtClean="0">
                <a:latin typeface="Arial" charset="0"/>
              </a:rPr>
              <a:t> allele is high and a large fraction of the population becomes infected with HIV, the allele frequencies can change rapidly. However, no real population combines these characteristics. (b) In European populations allele frequencies are high, but only a small fraction of individuals become infected. (c) In parts of Africa there are high infection rates, but allele frequencies are low.</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2B5EC86-3342-44FB-89EC-C960E6B789B8}" type="slidenum">
              <a:rPr lang="en-US" smtClean="0"/>
              <a:pPr/>
              <a:t>28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latin typeface="Arial" charset="0"/>
              </a:rPr>
              <a:t>Figure 6.16 Evolution in laboratory populations of flour beetles</a:t>
            </a:r>
          </a:p>
          <a:p>
            <a:pPr eaLnBrk="1" hangingPunct="1"/>
            <a:r>
              <a:rPr lang="en-US" smtClean="0">
                <a:latin typeface="Arial" charset="0"/>
              </a:rPr>
              <a:t>(a) The decline in frequency of a lethal recessive allele (red symbols) matches the theoretical prediction (gray curve) almost exactly. As the allele becomes rare, the rate of evolution slows dramatically. (b) This graph plots the increase in frequency of the corresponding dominant allele. Redrawn from Dawson (1970).</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236F08BC-A5BA-4350-A7A1-6EC70FFBE054}" type="slidenum">
              <a:rPr lang="en-US" smtClean="0"/>
              <a:pPr/>
              <a:t>29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latin typeface="Arial" charset="0"/>
              </a:rPr>
              <a:t>Figure 6.17 Evolution in model populations under selection on recessive and dominant alleles</a:t>
            </a:r>
          </a:p>
          <a:p>
            <a:pPr eaLnBrk="1" hangingPunct="1"/>
            <a:r>
              <a:rPr lang="en-US" smtClean="0">
                <a:latin typeface="Arial" charset="0"/>
              </a:rPr>
              <a:t>Graphs on the left show changes in allele frequencies over time. Graphs on the right show adaptive landscapes: Changes in population mean fitness as a function of allele frequencies.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57028257-8D47-41D9-A95F-8C076DEB757C}" type="slidenum">
              <a:rPr lang="en-US" smtClean="0"/>
              <a:pPr/>
              <a:t>31</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latin typeface="Arial" charset="0"/>
              </a:rPr>
              <a:t>Figure 6.14 Selection can change genotype frequencies so that they cannot be calculated by multiplying the allele frequencies</a:t>
            </a:r>
          </a:p>
          <a:p>
            <a:pPr eaLnBrk="1" hangingPunct="1"/>
            <a:r>
              <a:rPr lang="en-US" smtClean="0">
                <a:latin typeface="Arial" charset="0"/>
              </a:rPr>
              <a:t>When 40% of the homozygotes in this population die, the allele frequencies do not change. But among the survivors, there are more heterozygotes than predicted under Hardy-Weinberg equilibrium.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667EBAB2-9293-49A7-82A4-22FDCB9D164E}" type="slidenum">
              <a:rPr lang="en-US" smtClean="0"/>
              <a:pPr/>
              <a:t>3</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latin typeface="Arial" charset="0"/>
              </a:rPr>
              <a:t>Figure 6.1 The life cycle of an imaginary population of mice, highlighting the stages that will be important in our development of population genetics.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3C18B06-2E9F-4AD8-A3FD-ADCC0B062498}" type="slidenum">
              <a:rPr lang="en-US" smtClean="0"/>
              <a:pPr/>
              <a:t>32</a:t>
            </a:fld>
            <a:endParaRPr lang="en-US" smtClean="0"/>
          </a:p>
        </p:txBody>
      </p:sp>
      <p:sp>
        <p:nvSpPr>
          <p:cNvPr id="80899" name="Rectangle 2"/>
          <p:cNvSpPr>
            <a:spLocks noGrp="1" noRot="1" noChangeAspect="1" noChangeArrowheads="1" noTextEdit="1"/>
          </p:cNvSpPr>
          <p:nvPr>
            <p:ph type="sldImg"/>
          </p:nvPr>
        </p:nvSpPr>
        <p:spPr>
          <a:xfrm>
            <a:off x="1389063" y="869950"/>
            <a:ext cx="4079875" cy="3060700"/>
          </a:xfrm>
          <a:ln/>
        </p:spPr>
      </p:sp>
      <p:sp>
        <p:nvSpPr>
          <p:cNvPr id="80900" name="Rectangle 3"/>
          <p:cNvSpPr>
            <a:spLocks noGrp="1" noChangeArrowheads="1"/>
          </p:cNvSpPr>
          <p:nvPr>
            <p:ph type="body" idx="1"/>
          </p:nvPr>
        </p:nvSpPr>
        <p:spPr>
          <a:noFill/>
          <a:ln/>
        </p:spPr>
        <p:txBody>
          <a:bodyPr/>
          <a:lstStyle/>
          <a:p>
            <a:pPr eaLnBrk="1" hangingPunct="1"/>
            <a:r>
              <a:rPr lang="en-US" smtClean="0"/>
              <a:t>should lead to maintenance of alleles, substitute 1-s1 and 1-s2,</a:t>
            </a:r>
          </a:p>
          <a:p>
            <a:pPr eaLnBrk="1" hangingPunct="1"/>
            <a:r>
              <a:rPr lang="en-US" smtClean="0"/>
              <a:t>-qs2 + ps1 = 0</a:t>
            </a:r>
          </a:p>
          <a:p>
            <a:pPr eaLnBrk="1" hangingPunct="1"/>
            <a:r>
              <a:rPr lang="en-US" smtClean="0"/>
              <a:t>ps1 – qs2 = 0</a:t>
            </a:r>
          </a:p>
          <a:p>
            <a:pPr eaLnBrk="1" hangingPunct="1"/>
            <a:r>
              <a:rPr lang="en-US" smtClean="0"/>
              <a:t>1-q)s1 – qs2 = 0</a:t>
            </a:r>
          </a:p>
          <a:p>
            <a:pPr eaLnBrk="1" hangingPunct="1"/>
            <a:r>
              <a:rPr lang="en-US" smtClean="0"/>
              <a:t>s1 –s1q –s2q = 0</a:t>
            </a:r>
          </a:p>
          <a:p>
            <a:pPr eaLnBrk="1" hangingPunct="1"/>
            <a:r>
              <a:rPr lang="en-US" smtClean="0"/>
              <a:t>q(s1 +s2) = s1</a:t>
            </a:r>
          </a:p>
          <a:p>
            <a:pPr eaLnBrk="1" hangingPunct="1"/>
            <a:r>
              <a:rPr lang="en-US" smtClean="0"/>
              <a:t>qequil. = s1/ (s1 + s2)</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C80B79B5-E30A-491E-AFDB-75902991CD46}" type="slidenum">
              <a:rPr lang="en-US" smtClean="0"/>
              <a:pPr/>
              <a:t>33</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smtClean="0">
                <a:latin typeface="Arial" charset="0"/>
              </a:rPr>
              <a:t>Figure 6.18 Evolution in four laboratory populations of fruit flies</a:t>
            </a:r>
          </a:p>
          <a:p>
            <a:pPr eaLnBrk="1" hangingPunct="1"/>
            <a:r>
              <a:rPr lang="en-US" smtClean="0">
                <a:latin typeface="Arial" charset="0"/>
              </a:rPr>
              <a:t>In homozygous state, one allele is viable and the other allele is lethal. Nonetheless, the populations that started with a frequency of 0.5 for both alleles (red) evolved toward an equilibrium in which both alleles are maintained. The likely explanation is that heterozygotes enjoy superior fitness to either homozygote. The blue populations represent a test of this hypothesis. The data (circles and squares) match the theoretical prediction (line) closely. Drawn from data presented in Mukai and Burdick (1959).</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DCB5552-800D-46E4-A141-22D55F313857}" type="slidenum">
              <a:rPr lang="en-US" smtClean="0"/>
              <a:pPr/>
              <a:t>34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15C8E5E-AE98-4542-B12B-C335F86917E0}" type="slidenum">
              <a:rPr lang="en-US" smtClean="0"/>
              <a:pPr/>
              <a:t>35</a:t>
            </a:fld>
            <a:endParaRPr lang="en-US" smtClean="0"/>
          </a:p>
        </p:txBody>
      </p:sp>
      <p:sp>
        <p:nvSpPr>
          <p:cNvPr id="83971" name="Rectangle 2"/>
          <p:cNvSpPr>
            <a:spLocks noGrp="1" noRot="1" noChangeAspect="1" noChangeArrowheads="1" noTextEdit="1"/>
          </p:cNvSpPr>
          <p:nvPr>
            <p:ph type="sldImg"/>
          </p:nvPr>
        </p:nvSpPr>
        <p:spPr>
          <a:xfrm>
            <a:off x="1389063" y="869950"/>
            <a:ext cx="4079875" cy="3060700"/>
          </a:xfrm>
          <a:ln/>
        </p:spPr>
      </p:sp>
      <p:sp>
        <p:nvSpPr>
          <p:cNvPr id="83972" name="Rectangle 3"/>
          <p:cNvSpPr>
            <a:spLocks noGrp="1" noChangeArrowheads="1"/>
          </p:cNvSpPr>
          <p:nvPr>
            <p:ph type="body" idx="1"/>
          </p:nvPr>
        </p:nvSpPr>
        <p:spPr>
          <a:noFill/>
          <a:ln/>
        </p:spPr>
        <p:txBody>
          <a:bodyPr/>
          <a:lstStyle/>
          <a:p>
            <a:pPr eaLnBrk="1" hangingPunct="1"/>
            <a:r>
              <a:rPr lang="en-US" smtClean="0"/>
              <a:t>we will assume s2= 1, what is advantage of Ss, fertility advantage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49E719CD-BD2F-48C8-B53D-3F022DA4E5D4}" type="slidenum">
              <a:rPr lang="en-US" smtClean="0"/>
              <a:pPr/>
              <a:t>36</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latin typeface="Arial" charset="0"/>
              </a:rPr>
              <a:t>Figure 6.26 A normal lung (left) versus a lung ravaged by the bacterial infections that accompany cystic fibrosis (right).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76EFB64-D3B1-4C42-8A67-4DDAB1D27F62}" type="slidenum">
              <a:rPr lang="en-US" smtClean="0"/>
              <a:pPr/>
              <a:t>37</a:t>
            </a:fld>
            <a:endParaRPr lang="en-US" smtClean="0"/>
          </a:p>
        </p:txBody>
      </p:sp>
      <p:sp>
        <p:nvSpPr>
          <p:cNvPr id="86019"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ln/>
        </p:spPr>
        <p:txBody>
          <a:bodyPr/>
          <a:lstStyle/>
          <a:p>
            <a:pPr eaLnBrk="1" hangingPunct="1">
              <a:defRPr/>
            </a:pPr>
            <a:r>
              <a:rPr lang="en-US" dirty="0" smtClean="0">
                <a:latin typeface="Arial" charset="0"/>
              </a:rPr>
              <a:t>Figure 6.27a </a:t>
            </a:r>
            <a:r>
              <a:rPr lang="en-US" dirty="0" err="1" smtClean="0">
                <a:latin typeface="Arial" charset="0"/>
              </a:rPr>
              <a:t>Heterozygotes</a:t>
            </a:r>
            <a:r>
              <a:rPr lang="en-US" dirty="0" smtClean="0">
                <a:latin typeface="Arial" charset="0"/>
              </a:rPr>
              <a:t> for the </a:t>
            </a:r>
            <a:r>
              <a:rPr lang="en-US" i="1" dirty="0" smtClean="0">
                <a:latin typeface="Lucida Grande" pitchFamily="48" charset="0"/>
              </a:rPr>
              <a:t>Δ</a:t>
            </a:r>
            <a:r>
              <a:rPr lang="en-US" i="1" dirty="0" smtClean="0">
                <a:latin typeface="Arial" charset="0"/>
              </a:rPr>
              <a:t>F508</a:t>
            </a:r>
            <a:r>
              <a:rPr lang="en-US" dirty="0" smtClean="0">
                <a:latin typeface="Arial" charset="0"/>
              </a:rPr>
              <a:t> allele are resistant to typhoid fever</a:t>
            </a:r>
          </a:p>
          <a:p>
            <a:pPr marL="228600" indent="-228600" eaLnBrk="1" hangingPunct="1">
              <a:buFontTx/>
              <a:buAutoNum type="alphaLcParenBoth"/>
              <a:defRPr/>
            </a:pPr>
            <a:r>
              <a:rPr lang="en-US" dirty="0" smtClean="0">
                <a:latin typeface="Arial" charset="0"/>
              </a:rPr>
              <a:t>Cultured mouse cells heterozygous for cystic fibrosis show substantial resistance to infiltration by the bacteria that cause typhoid fever. Cells homozygous for </a:t>
            </a:r>
            <a:r>
              <a:rPr lang="en-US" i="1" dirty="0" smtClean="0">
                <a:latin typeface="Lucida Grande" pitchFamily="48" charset="0"/>
              </a:rPr>
              <a:t>Δ</a:t>
            </a:r>
            <a:r>
              <a:rPr lang="en-US" i="1" dirty="0" smtClean="0">
                <a:latin typeface="Arial" charset="0"/>
              </a:rPr>
              <a:t>F508</a:t>
            </a:r>
            <a:r>
              <a:rPr lang="en-US" dirty="0" smtClean="0">
                <a:latin typeface="Arial" charset="0"/>
              </a:rPr>
              <a:t>, the most common human disease allele, are almost totally resistant. From Pier et al. (1998).</a:t>
            </a:r>
          </a:p>
          <a:p>
            <a:pPr marL="228600" indent="-228600" eaLnBrk="1" hangingPunct="1">
              <a:buFontTx/>
              <a:buAutoNum type="alphaLcParenBoth"/>
              <a:defRPr/>
            </a:pPr>
            <a:endParaRPr lang="en-US" dirty="0" smtClean="0">
              <a:latin typeface="Arial" charset="0"/>
            </a:endParaRPr>
          </a:p>
          <a:p>
            <a:pPr>
              <a:defRPr/>
            </a:pPr>
            <a:r>
              <a:rPr lang="en-US" b="1" dirty="0" err="1" smtClean="0"/>
              <a:t>yphoid</a:t>
            </a:r>
            <a:r>
              <a:rPr lang="en-US" b="1" dirty="0" smtClean="0"/>
              <a:t> fever</a:t>
            </a:r>
            <a:r>
              <a:rPr lang="en-US" dirty="0" smtClean="0"/>
              <a:t>, also known as </a:t>
            </a:r>
            <a:r>
              <a:rPr lang="en-US" b="1" dirty="0" smtClean="0"/>
              <a:t>typhoid</a:t>
            </a:r>
            <a:r>
              <a:rPr lang="en-US" dirty="0" smtClean="0"/>
              <a:t>,</a:t>
            </a:r>
            <a:r>
              <a:rPr lang="en-US" baseline="30000" dirty="0" smtClean="0">
                <a:hlinkClick r:id="rId3"/>
              </a:rPr>
              <a:t>[1]</a:t>
            </a:r>
            <a:r>
              <a:rPr lang="en-US" dirty="0" smtClean="0"/>
              <a:t> is a common worldwide illness, transmitted by the ingestion of food or water contaminated with the </a:t>
            </a:r>
            <a:r>
              <a:rPr lang="en-US" dirty="0" smtClean="0">
                <a:hlinkClick r:id="rId4" tooltip="Feces"/>
              </a:rPr>
              <a:t>feces</a:t>
            </a:r>
            <a:r>
              <a:rPr lang="en-US" dirty="0" smtClean="0"/>
              <a:t> of an infected person, which contain the bacterium </a:t>
            </a:r>
            <a:r>
              <a:rPr lang="en-US" i="1" dirty="0" smtClean="0">
                <a:hlinkClick r:id="rId5" tooltip="Salmonella typhi"/>
              </a:rPr>
              <a:t>Salmonella </a:t>
            </a:r>
            <a:r>
              <a:rPr lang="en-US" i="1" dirty="0" err="1" smtClean="0">
                <a:hlinkClick r:id="rId5" tooltip="Salmonella typhi"/>
              </a:rPr>
              <a:t>typhi</a:t>
            </a:r>
            <a:r>
              <a:rPr lang="en-US" dirty="0" smtClean="0"/>
              <a:t>.</a:t>
            </a:r>
            <a:r>
              <a:rPr lang="en-US" baseline="30000" dirty="0" smtClean="0">
                <a:hlinkClick r:id="rId3"/>
              </a:rPr>
              <a:t>[2][3]</a:t>
            </a:r>
            <a:r>
              <a:rPr lang="en-US" dirty="0" smtClean="0"/>
              <a:t> The bacteria then perforate through the intestinal wall and are </a:t>
            </a:r>
            <a:r>
              <a:rPr lang="en-US" dirty="0" err="1" smtClean="0">
                <a:hlinkClick r:id="rId6" tooltip="Phagocytosis"/>
              </a:rPr>
              <a:t>phagocytosed</a:t>
            </a:r>
            <a:r>
              <a:rPr lang="en-US" dirty="0" smtClean="0"/>
              <a:t> by </a:t>
            </a:r>
            <a:r>
              <a:rPr lang="en-US" dirty="0" smtClean="0">
                <a:hlinkClick r:id="rId7" tooltip="Macrophages"/>
              </a:rPr>
              <a:t>macrophages</a:t>
            </a:r>
            <a:r>
              <a:rPr lang="en-US" dirty="0" smtClean="0"/>
              <a:t>. The organism is a </a:t>
            </a:r>
            <a:r>
              <a:rPr lang="en-US" dirty="0" smtClean="0">
                <a:hlinkClick r:id="rId8" tooltip="Gram-negative bacteria"/>
              </a:rPr>
              <a:t>Gram-negative</a:t>
            </a:r>
            <a:r>
              <a:rPr lang="en-US" dirty="0" smtClean="0"/>
              <a:t> short bacillus that is motile due to its </a:t>
            </a:r>
            <a:r>
              <a:rPr lang="en-US" dirty="0" err="1" smtClean="0"/>
              <a:t>peritrichous</a:t>
            </a:r>
            <a:r>
              <a:rPr lang="en-US" dirty="0" smtClean="0"/>
              <a:t> </a:t>
            </a:r>
            <a:r>
              <a:rPr lang="en-US" dirty="0" smtClean="0">
                <a:hlinkClick r:id="rId9" tooltip="Flagellum"/>
              </a:rPr>
              <a:t>flagella</a:t>
            </a:r>
            <a:r>
              <a:rPr lang="en-US" dirty="0" smtClean="0"/>
              <a:t>. The bacterium grows best at 37 </a:t>
            </a:r>
            <a:r>
              <a:rPr lang="en-US" dirty="0" smtClean="0">
                <a:hlinkClick r:id="rId10" tooltip="Celsius"/>
              </a:rPr>
              <a:t>°C</a:t>
            </a:r>
            <a:r>
              <a:rPr lang="en-US" dirty="0" smtClean="0"/>
              <a:t>/99 </a:t>
            </a:r>
            <a:r>
              <a:rPr lang="en-US" dirty="0" smtClean="0">
                <a:hlinkClick r:id="rId11" tooltip="Fahrenheit"/>
              </a:rPr>
              <a:t>°F</a:t>
            </a:r>
            <a:r>
              <a:rPr lang="en-US" dirty="0" smtClean="0"/>
              <a:t> – human body temperature.</a:t>
            </a:r>
          </a:p>
          <a:p>
            <a:pPr>
              <a:defRPr/>
            </a:pPr>
            <a:r>
              <a:rPr lang="en-US" dirty="0" smtClean="0"/>
              <a:t>This fever received various names, such as </a:t>
            </a:r>
            <a:r>
              <a:rPr lang="en-US" b="1" dirty="0" smtClean="0"/>
              <a:t>gastric fever</a:t>
            </a:r>
            <a:r>
              <a:rPr lang="en-US" dirty="0" smtClean="0"/>
              <a:t>, </a:t>
            </a:r>
            <a:r>
              <a:rPr lang="en-US" b="1" dirty="0" smtClean="0"/>
              <a:t>abdominal typhus</a:t>
            </a:r>
            <a:r>
              <a:rPr lang="en-US" dirty="0" smtClean="0"/>
              <a:t>, </a:t>
            </a:r>
            <a:r>
              <a:rPr lang="en-US" b="1" dirty="0" smtClean="0"/>
              <a:t>infantile </a:t>
            </a:r>
            <a:r>
              <a:rPr lang="en-US" b="1" dirty="0" err="1" smtClean="0"/>
              <a:t>remittant</a:t>
            </a:r>
            <a:r>
              <a:rPr lang="en-US" b="1" dirty="0" smtClean="0"/>
              <a:t> fever</a:t>
            </a:r>
            <a:r>
              <a:rPr lang="en-US" dirty="0" smtClean="0"/>
              <a:t>, </a:t>
            </a:r>
            <a:r>
              <a:rPr lang="en-US" b="1" dirty="0" smtClean="0"/>
              <a:t>slow fever</a:t>
            </a:r>
            <a:r>
              <a:rPr lang="en-US" dirty="0" smtClean="0"/>
              <a:t>, </a:t>
            </a:r>
            <a:r>
              <a:rPr lang="en-US" b="1" dirty="0" smtClean="0"/>
              <a:t>nervous fever</a:t>
            </a:r>
            <a:r>
              <a:rPr lang="en-US" dirty="0" smtClean="0"/>
              <a:t>, </a:t>
            </a:r>
            <a:r>
              <a:rPr lang="en-US" b="1" dirty="0" err="1" smtClean="0"/>
              <a:t>pythogenic</a:t>
            </a:r>
            <a:r>
              <a:rPr lang="en-US" b="1" dirty="0" smtClean="0"/>
              <a:t> fever</a:t>
            </a:r>
            <a:r>
              <a:rPr lang="en-US" dirty="0" smtClean="0"/>
              <a:t>, etc. The name of " typhoid " was given by Louis in 1829, as a derivative from typhus.</a:t>
            </a:r>
          </a:p>
          <a:p>
            <a:pPr>
              <a:defRPr/>
            </a:pPr>
            <a:r>
              <a:rPr lang="en-US" dirty="0" smtClean="0"/>
              <a:t>The impact of this disease falls sharply with the application of modern sanitation techniques</a:t>
            </a:r>
          </a:p>
          <a:p>
            <a:pPr marL="228600" indent="-228600" eaLnBrk="1" hangingPunct="1">
              <a:buFontTx/>
              <a:buAutoNum type="alphaLcParenBoth"/>
              <a:defRPr/>
            </a:pPr>
            <a:endParaRPr lang="en-US" dirty="0"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7C09EEE-68AC-4D73-A659-1A361E0BA84B}" type="slidenum">
              <a:rPr lang="en-US" smtClean="0"/>
              <a:pPr/>
              <a:t>38</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latin typeface="Arial" charset="0"/>
              </a:rPr>
              <a:t>Figure 6.27b </a:t>
            </a:r>
            <a:r>
              <a:rPr lang="en-US" dirty="0" err="1" smtClean="0">
                <a:latin typeface="Arial" charset="0"/>
              </a:rPr>
              <a:t>Heterozygotes</a:t>
            </a:r>
            <a:r>
              <a:rPr lang="en-US" dirty="0" smtClean="0">
                <a:latin typeface="Arial" charset="0"/>
              </a:rPr>
              <a:t> for the </a:t>
            </a:r>
            <a:r>
              <a:rPr lang="en-US" i="1" dirty="0" smtClean="0">
                <a:latin typeface="Lucida Grande" pitchFamily="48" charset="0"/>
              </a:rPr>
              <a:t>Δ</a:t>
            </a:r>
            <a:r>
              <a:rPr lang="en-US" i="1" dirty="0" smtClean="0">
                <a:latin typeface="Arial" charset="0"/>
              </a:rPr>
              <a:t>F508</a:t>
            </a:r>
            <a:r>
              <a:rPr lang="en-US" dirty="0" smtClean="0">
                <a:latin typeface="Arial" charset="0"/>
              </a:rPr>
              <a:t> allele are resistant to typhoid fever</a:t>
            </a:r>
          </a:p>
          <a:p>
            <a:pPr eaLnBrk="1" hangingPunct="1"/>
            <a:r>
              <a:rPr lang="en-US" dirty="0" smtClean="0">
                <a:latin typeface="Arial" charset="0"/>
              </a:rPr>
              <a:t>(b) Data from 11 European countries suggest that </a:t>
            </a:r>
            <a:r>
              <a:rPr lang="en-US" i="1" dirty="0" smtClean="0">
                <a:latin typeface="Arial" charset="0"/>
              </a:rPr>
              <a:t>S. </a:t>
            </a:r>
            <a:r>
              <a:rPr lang="en-US" i="1" dirty="0" err="1" smtClean="0">
                <a:latin typeface="Arial" charset="0"/>
              </a:rPr>
              <a:t>typhi</a:t>
            </a:r>
            <a:r>
              <a:rPr lang="en-US" dirty="0" smtClean="0">
                <a:latin typeface="Arial" charset="0"/>
              </a:rPr>
              <a:t> selects for carriers of the </a:t>
            </a:r>
            <a:r>
              <a:rPr lang="en-US" i="1" dirty="0" smtClean="0">
                <a:latin typeface="Lucida Grande" pitchFamily="48" charset="0"/>
              </a:rPr>
              <a:t>Δ</a:t>
            </a:r>
            <a:r>
              <a:rPr lang="en-US" i="1" dirty="0" smtClean="0">
                <a:latin typeface="Arial" charset="0"/>
              </a:rPr>
              <a:t>F508</a:t>
            </a:r>
            <a:r>
              <a:rPr lang="en-US" dirty="0" smtClean="0">
                <a:latin typeface="Arial" charset="0"/>
              </a:rPr>
              <a:t> allele. The frequency of the allele, among cystic fibrosis mutations, in the generation following a typhoid fever outbreak increases with the severity of the outbreak. From </a:t>
            </a:r>
            <a:r>
              <a:rPr lang="en-US" dirty="0" err="1" smtClean="0">
                <a:latin typeface="Arial" charset="0"/>
              </a:rPr>
              <a:t>Lyczak</a:t>
            </a:r>
            <a:r>
              <a:rPr lang="en-US" dirty="0" smtClean="0">
                <a:latin typeface="Arial" charset="0"/>
              </a:rPr>
              <a:t> et al. (2002).</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3839091-2FD7-4F10-A3C1-AB8CDA21BC56}" type="slidenum">
              <a:rPr lang="en-US" smtClean="0"/>
              <a:pPr/>
              <a:t>39</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latin typeface="Arial" charset="0"/>
              </a:rPr>
              <a:t>Figure 6.19a-e An experiment designed to show how populations evolve when heterozygotes have lower fitness than either homozygote</a:t>
            </a:r>
          </a:p>
          <a:p>
            <a:pPr eaLnBrk="1" hangingPunct="1"/>
            <a:r>
              <a:rPr lang="en-US" smtClean="0">
                <a:latin typeface="Arial" charset="0"/>
              </a:rPr>
              <a:t>(a-e) The experimental design makes clever use of compound chromosomes.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E67384FC-4092-4EEC-AE2F-45D708690C8E}" type="slidenum">
              <a:rPr lang="en-US" smtClean="0"/>
              <a:pPr/>
              <a:t>40</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latin typeface="Arial" charset="0"/>
              </a:rPr>
              <a:t>Figure 6.19f An experiment designed to show how populations evolve when heterozygotes have lower fitness than either homozygote</a:t>
            </a:r>
          </a:p>
          <a:p>
            <a:pPr eaLnBrk="1" hangingPunct="1"/>
            <a:r>
              <a:rPr lang="en-US" smtClean="0">
                <a:latin typeface="Arial" charset="0"/>
              </a:rPr>
              <a:t>(f) The data (orange and red) match the theoretical predictions (gray). Redrawn with permission from Foster et al. (1972).</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57FE71F1-8463-4F7F-824C-B85224228AED}" type="slidenum">
              <a:rPr lang="en-US" smtClean="0"/>
              <a:pPr/>
              <a:t>41</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latin typeface="Arial" charset="0"/>
              </a:rPr>
              <a:t>Figure 6.20 A graphical analysis of stable and unstable equilibria at loci with overdominance and underdominance</a:t>
            </a:r>
          </a:p>
          <a:p>
            <a:pPr eaLnBrk="1" hangingPunct="1"/>
            <a:r>
              <a:rPr lang="en-US" smtClean="0">
                <a:latin typeface="Arial" charset="0"/>
              </a:rPr>
              <a:t>(a) A plot of </a:t>
            </a:r>
            <a:r>
              <a:rPr lang="en-US" smtClean="0">
                <a:latin typeface="Lucida Grande" pitchFamily="48" charset="0"/>
              </a:rPr>
              <a:t>Δ</a:t>
            </a:r>
            <a:r>
              <a:rPr lang="en-US" i="1" smtClean="0">
                <a:latin typeface="Arial" charset="0"/>
              </a:rPr>
              <a:t>p</a:t>
            </a:r>
            <a:r>
              <a:rPr lang="en-US" smtClean="0">
                <a:latin typeface="Arial" charset="0"/>
              </a:rPr>
              <a:t> as a function of </a:t>
            </a:r>
            <a:r>
              <a:rPr lang="en-US" i="1" smtClean="0">
                <a:latin typeface="Arial" charset="0"/>
              </a:rPr>
              <a:t>p</a:t>
            </a:r>
            <a:r>
              <a:rPr lang="en-US" smtClean="0">
                <a:latin typeface="Arial" charset="0"/>
              </a:rPr>
              <a:t>. (b) and (c) Adaptive landscapes.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1ADE511-7981-43D0-93A1-AD2CDCAA83D6}" type="slidenum">
              <a:rPr lang="en-US" smtClean="0"/>
              <a:pPr/>
              <a:t>4</a:t>
            </a:fld>
            <a:endParaRPr 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dirty="0" smtClean="0">
                <a:latin typeface="Arial" charset="0"/>
              </a:rPr>
              <a:t>Figure  why doesn’t a dominant allele lead to phenotypes</a:t>
            </a:r>
            <a:r>
              <a:rPr lang="en-US" baseline="0" dirty="0" smtClean="0">
                <a:latin typeface="Arial" charset="0"/>
              </a:rPr>
              <a:t> in a 3:1 ratio in populations. Question posed by </a:t>
            </a:r>
            <a:r>
              <a:rPr lang="en-US" baseline="0" dirty="0" err="1" smtClean="0">
                <a:latin typeface="Arial" charset="0"/>
              </a:rPr>
              <a:t>Punnet</a:t>
            </a:r>
            <a:r>
              <a:rPr lang="en-US" baseline="0" dirty="0" smtClean="0">
                <a:latin typeface="Arial" charset="0"/>
              </a:rPr>
              <a:t> (who worked with Bateson) to Hardy</a:t>
            </a:r>
            <a:endParaRPr lang="en-US" dirty="0"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4D5DA153-09BC-4AAA-B256-F9D5B4DCA1A6}" type="slidenum">
              <a:rPr lang="en-US" smtClean="0"/>
              <a:pPr/>
              <a:t>42</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r>
              <a:rPr lang="en-US" smtClean="0">
                <a:latin typeface="Arial" charset="0"/>
              </a:rPr>
              <a:t>Figure 6.21a Frequency-dependent selection in Elderflower orchids</a:t>
            </a:r>
          </a:p>
          <a:p>
            <a:pPr eaLnBrk="1" hangingPunct="1"/>
            <a:r>
              <a:rPr lang="en-US" smtClean="0">
                <a:latin typeface="Arial" charset="0"/>
              </a:rPr>
              <a:t>(a) A mixed population. Some plants have yellow flowers, others have purple flowers.</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50742216-508D-498F-9216-84CDC6627927}" type="slidenum">
              <a:rPr lang="en-US" smtClean="0"/>
              <a:pPr/>
              <a:t>43</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latin typeface="Arial" charset="0"/>
              </a:rPr>
              <a:t>Figure 6.21bc Frequency-dependent selection in Elderflower orchids</a:t>
            </a:r>
          </a:p>
          <a:p>
            <a:pPr eaLnBrk="1" hangingPunct="1"/>
            <a:r>
              <a:rPr lang="en-US" smtClean="0">
                <a:latin typeface="Arial" charset="0"/>
              </a:rPr>
              <a:t>(b) Through male function, yellow flowers have higher fitness than purple flowers when yellow is rare, but lower fitness than purple flowers when yellow is common. (c) Through female function, yellow flowers have higher fitness than purple flowers when yellow is rare, but lower fitness than purple flowers when yellow is common. The dashed vertical lines show the predicted frequency of yellow flowers, which matches the frequency in natural populations. From Gigord et al. (2001).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996DED8E-7C54-432E-A8A7-E9332F6EDBD2}" type="slidenum">
              <a:rPr lang="en-US" smtClean="0"/>
              <a:pPr/>
              <a:t>44</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latin typeface="Arial" charset="0"/>
              </a:rPr>
              <a:t>Figure 6.23 Mutation is a weak mechanism of evolution</a:t>
            </a:r>
          </a:p>
          <a:p>
            <a:pPr eaLnBrk="1" hangingPunct="1"/>
            <a:r>
              <a:rPr lang="en-US" smtClean="0">
                <a:latin typeface="Arial" charset="0"/>
              </a:rPr>
              <a:t>In a single generation in our model population, mutation produces virtually no change in allele and genotype frequencies.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031B5FB-DD6B-45F6-B61D-DF9CE8B836AD}" type="slidenum">
              <a:rPr lang="en-US" smtClean="0"/>
              <a:pPr/>
              <a:t>45</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latin typeface="Arial" charset="0"/>
              </a:rPr>
              <a:t>Figure 6.24 Over very long periods of time, mutation can eventually produce appreciable changes in allele frequency.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9960AF40-D2EA-419C-81A0-9E136804309D}" type="slidenum">
              <a:rPr lang="en-US" smtClean="0"/>
              <a:pPr/>
              <a:t>46</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latin typeface="Arial" charset="0"/>
              </a:rPr>
              <a:t>Figure 6.25 Change over time in cell size of an experimental </a:t>
            </a:r>
            <a:r>
              <a:rPr lang="en-US" i="1" smtClean="0">
                <a:latin typeface="Arial" charset="0"/>
              </a:rPr>
              <a:t>E. coli</a:t>
            </a:r>
            <a:r>
              <a:rPr lang="en-US" smtClean="0">
                <a:latin typeface="Arial" charset="0"/>
              </a:rPr>
              <a:t> population</a:t>
            </a:r>
          </a:p>
          <a:p>
            <a:pPr eaLnBrk="1" hangingPunct="1"/>
            <a:r>
              <a:rPr lang="en-US" smtClean="0">
                <a:latin typeface="Arial" charset="0"/>
              </a:rPr>
              <a:t>Each point on the plot represents the average cell size in 10 replicate assays of the population. The vertical lines are error bars; 95% of the observations fall within the range indicated by the bars. Reprinted with permission from Elena et al. (1996).</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44EB7DF-1AC0-4D78-917A-ADC2DAD02748}" type="slidenum">
              <a:rPr lang="en-US" smtClean="0"/>
              <a:pPr/>
              <a:t>47</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For sickle cell anemia the mutation rate would have to be 0.03, too high</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7735DB32-019F-41BB-B2D5-4A8AD9A038BD}" type="slidenum">
              <a:rPr lang="en-US" smtClean="0"/>
              <a:pPr/>
              <a:t>48</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E24454-40C1-4C07-8358-C7F9B497751E}" type="slidenum">
              <a:rPr lang="en-US" smtClean="0"/>
              <a:pPr/>
              <a:t>6</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smtClean="0">
                <a:latin typeface="Arial" charset="0"/>
              </a:rPr>
              <a:t>Figure 6.4 Punnett square for a cross between two heterozygotes</a:t>
            </a:r>
          </a:p>
          <a:p>
            <a:pPr eaLnBrk="1" hangingPunct="1"/>
            <a:r>
              <a:rPr lang="en-US" smtClean="0">
                <a:latin typeface="Arial" charset="0"/>
              </a:rPr>
              <a:t>This device makes accurate predictions about the genotype frequencies among the zygotes because the genotypes of the eggs and sperm are represented in the proportions in which the parents produce them.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82A86C8-AAAB-4822-AA9F-236580F4BB1A}" type="slidenum">
              <a:rPr lang="en-US" smtClean="0"/>
              <a:pPr/>
              <a:t>7</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r>
              <a:rPr lang="en-US" smtClean="0">
                <a:latin typeface="Arial" charset="0"/>
              </a:rPr>
              <a:t>Figure 6.5 When blind luck plays no role, random mating in the gene pool of our model mouse population produces zygotes with predictable genotype frequencies</a:t>
            </a:r>
          </a:p>
          <a:p>
            <a:pPr eaLnBrk="1" hangingPunct="1"/>
            <a:r>
              <a:rPr lang="en-US" smtClean="0">
                <a:latin typeface="Arial" charset="0"/>
              </a:rPr>
              <a:t>(a) A Punnett square. The genotypes of the gametes are listed along the left and top edges of the box in proportions that reflect the frequencies of </a:t>
            </a:r>
            <a:r>
              <a:rPr lang="en-US" i="1" smtClean="0">
                <a:latin typeface="Arial" charset="0"/>
              </a:rPr>
              <a:t>A</a:t>
            </a:r>
            <a:r>
              <a:rPr lang="en-US" smtClean="0">
                <a:latin typeface="Arial" charset="0"/>
              </a:rPr>
              <a:t> and </a:t>
            </a:r>
            <a:r>
              <a:rPr lang="en-US" i="1" smtClean="0">
                <a:latin typeface="Arial" charset="0"/>
              </a:rPr>
              <a:t>a</a:t>
            </a:r>
            <a:r>
              <a:rPr lang="en-US" smtClean="0">
                <a:latin typeface="Arial" charset="0"/>
              </a:rPr>
              <a:t> eggs and sperm in the gene pool. The shaded areas inside the box represent the genotypes among 100 zygotes formed by random encounters between gametes in the gene pool. (b) We can also calculate genotype frequencies among the zygotes by multiplying allele frequencies.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3404095B-EBDC-448A-B80D-69C7037971EB}" type="slidenum">
              <a:rPr lang="en-US" smtClean="0"/>
              <a:pPr/>
              <a:t>8</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r>
              <a:rPr lang="en-US" smtClean="0">
                <a:latin typeface="Arial" charset="0"/>
              </a:rPr>
              <a:t>Figure 6.6a When the adults in our model mouse population make gametes, they produce a gene pool in which the allele frequencies are identical to the ones we started with a generation ago</a:t>
            </a:r>
          </a:p>
          <a:p>
            <a:pPr eaLnBrk="1" hangingPunct="1"/>
            <a:r>
              <a:rPr lang="en-US" smtClean="0">
                <a:latin typeface="Arial" charset="0"/>
              </a:rPr>
              <a:t>(a) Calculations using frequencies.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AF94C0E-2313-4C13-A617-5E4C99084667}" type="slidenum">
              <a:rPr lang="en-US" smtClean="0"/>
              <a:pPr/>
              <a:t>9</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smtClean="0">
                <a:latin typeface="Arial" charset="0"/>
              </a:rPr>
              <a:t>Figure 6.6b When the adults in our model mouse population make gametes, they produce a gene pool in which the allele frequencies are identical to the ones we started with a generation ago</a:t>
            </a:r>
          </a:p>
          <a:p>
            <a:pPr eaLnBrk="1" hangingPunct="1"/>
            <a:r>
              <a:rPr lang="en-US" smtClean="0">
                <a:latin typeface="Arial" charset="0"/>
              </a:rPr>
              <a:t>(b) A geometrical representation. The area of each box represents the frequency of an adult or gamete genotype. Note that half the gametes produced by </a:t>
            </a:r>
            <a:r>
              <a:rPr lang="en-US" i="1" smtClean="0">
                <a:latin typeface="Arial" charset="0"/>
              </a:rPr>
              <a:t>Aa</a:t>
            </a:r>
            <a:r>
              <a:rPr lang="en-US" smtClean="0">
                <a:latin typeface="Arial" charset="0"/>
              </a:rPr>
              <a:t> adults carry allele </a:t>
            </a:r>
            <a:r>
              <a:rPr lang="en-US" i="1" smtClean="0">
                <a:latin typeface="Arial" charset="0"/>
              </a:rPr>
              <a:t>A</a:t>
            </a:r>
            <a:r>
              <a:rPr lang="en-US" smtClean="0">
                <a:latin typeface="Arial" charset="0"/>
              </a:rPr>
              <a:t>, and half carry allele </a:t>
            </a:r>
            <a:r>
              <a:rPr lang="en-US" i="1" smtClean="0">
                <a:latin typeface="Arial" charset="0"/>
              </a:rPr>
              <a:t>a</a:t>
            </a:r>
            <a:r>
              <a:rPr lang="en-US" smtClean="0">
                <a:latin typeface="Arial" charset="0"/>
              </a:rPr>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B1FBA25-7A6D-4790-B431-92DF3402B280}" type="slidenum">
              <a:rPr lang="en-US" smtClean="0"/>
              <a:pPr/>
              <a:t>10</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latin typeface="Arial" charset="0"/>
              </a:rPr>
              <a:t>Figure 6.7 When blind luck plays no role in our model population, the allele frequencies do not change from one generation to the next</a:t>
            </a:r>
          </a:p>
          <a:p>
            <a:pPr eaLnBrk="1" hangingPunct="1"/>
            <a:r>
              <a:rPr lang="en-US" smtClean="0">
                <a:latin typeface="Arial" charset="0"/>
              </a:rPr>
              <a:t>We made the zygotes with the Punnett square in Figure 6.5, and assumed that all the zygotes survived.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7A24FA9-DED6-471B-AEE7-969E963772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29ACF-3C63-4DA3-A8B0-D9BC03FAC45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8E984D-6914-4B11-AC3F-1842FB50F12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AC43D9E-5A7D-4DDB-9316-B654FBD114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0BBBB7-6E3A-4656-B238-89AAB7BB2A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B64A888-EE6E-4F5A-9A1E-CA6FA168544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E08B4E7-5EE2-4FC2-BF94-76C4C74B9B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D5E28D-BB86-449A-A871-18DECE6563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5C9D384-F3AF-4FCE-89D9-3A753344F3B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5230F5-C770-4643-BF68-65519383B8C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9307D0-568A-4837-87DB-72125895CAF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10EF79C-016E-42F5-8E67-B832D228B93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48" charset="0"/>
        </a:defRPr>
      </a:lvl2pPr>
      <a:lvl3pPr algn="ctr" rtl="0" eaLnBrk="0" fontAlgn="base" hangingPunct="0">
        <a:spcBef>
          <a:spcPct val="0"/>
        </a:spcBef>
        <a:spcAft>
          <a:spcPct val="0"/>
        </a:spcAft>
        <a:defRPr sz="4400">
          <a:solidFill>
            <a:schemeClr val="tx2"/>
          </a:solidFill>
          <a:latin typeface="Times" pitchFamily="48" charset="0"/>
        </a:defRPr>
      </a:lvl3pPr>
      <a:lvl4pPr algn="ctr" rtl="0" eaLnBrk="0" fontAlgn="base" hangingPunct="0">
        <a:spcBef>
          <a:spcPct val="0"/>
        </a:spcBef>
        <a:spcAft>
          <a:spcPct val="0"/>
        </a:spcAft>
        <a:defRPr sz="4400">
          <a:solidFill>
            <a:schemeClr val="tx2"/>
          </a:solidFill>
          <a:latin typeface="Times" pitchFamily="48" charset="0"/>
        </a:defRPr>
      </a:lvl4pPr>
      <a:lvl5pPr algn="ctr" rtl="0" eaLnBrk="0" fontAlgn="base" hangingPunct="0">
        <a:spcBef>
          <a:spcPct val="0"/>
        </a:spcBef>
        <a:spcAft>
          <a:spcPct val="0"/>
        </a:spcAft>
        <a:defRPr sz="4400">
          <a:solidFill>
            <a:schemeClr val="tx2"/>
          </a:solidFill>
          <a:latin typeface="Times" pitchFamily="48" charset="0"/>
        </a:defRPr>
      </a:lvl5pPr>
      <a:lvl6pPr marL="457200" algn="ctr" rtl="0" fontAlgn="base">
        <a:spcBef>
          <a:spcPct val="0"/>
        </a:spcBef>
        <a:spcAft>
          <a:spcPct val="0"/>
        </a:spcAft>
        <a:defRPr sz="4400">
          <a:solidFill>
            <a:schemeClr val="tx2"/>
          </a:solidFill>
          <a:latin typeface="Times" pitchFamily="48" charset="0"/>
        </a:defRPr>
      </a:lvl6pPr>
      <a:lvl7pPr marL="914400" algn="ctr" rtl="0" fontAlgn="base">
        <a:spcBef>
          <a:spcPct val="0"/>
        </a:spcBef>
        <a:spcAft>
          <a:spcPct val="0"/>
        </a:spcAft>
        <a:defRPr sz="4400">
          <a:solidFill>
            <a:schemeClr val="tx2"/>
          </a:solidFill>
          <a:latin typeface="Times" pitchFamily="48" charset="0"/>
        </a:defRPr>
      </a:lvl7pPr>
      <a:lvl8pPr marL="1371600" algn="ctr" rtl="0" fontAlgn="base">
        <a:spcBef>
          <a:spcPct val="0"/>
        </a:spcBef>
        <a:spcAft>
          <a:spcPct val="0"/>
        </a:spcAft>
        <a:defRPr sz="4400">
          <a:solidFill>
            <a:schemeClr val="tx2"/>
          </a:solidFill>
          <a:latin typeface="Times" pitchFamily="48" charset="0"/>
        </a:defRPr>
      </a:lvl8pPr>
      <a:lvl9pPr marL="1828800" algn="ctr" rtl="0" fontAlgn="base">
        <a:spcBef>
          <a:spcPct val="0"/>
        </a:spcBef>
        <a:spcAft>
          <a:spcPct val="0"/>
        </a:spcAft>
        <a:defRPr sz="4400">
          <a:solidFill>
            <a:schemeClr val="tx2"/>
          </a:solidFill>
          <a:latin typeface="Times"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9.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hyperlink" Target="http://en.wikipedia.org/wiki/Typhoid_fever" TargetMode="External"/><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jpeg"/><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3.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40.jpeg"/></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42.jpeg"/><Relationship Id="rId1" Type="http://schemas.openxmlformats.org/officeDocument/2006/relationships/slideLayout" Target="../slideLayouts/slideLayout7.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nvSpPr>
        <p:spPr bwMode="auto">
          <a:xfrm>
            <a:off x="0" y="0"/>
            <a:ext cx="8839200" cy="1524000"/>
          </a:xfrm>
          <a:prstGeom prst="rect">
            <a:avLst/>
          </a:prstGeom>
          <a:noFill/>
          <a:ln w="9525">
            <a:noFill/>
            <a:miter lim="800000"/>
            <a:headEnd/>
            <a:tailEnd/>
          </a:ln>
        </p:spPr>
        <p:txBody>
          <a:bodyPr/>
          <a:lstStyle/>
          <a:p>
            <a:pPr algn="ctr">
              <a:lnSpc>
                <a:spcPct val="120000"/>
              </a:lnSpc>
            </a:pPr>
            <a:r>
              <a:rPr lang="en-US" sz="2800">
                <a:latin typeface="Arial" pitchFamily="34" charset="0"/>
                <a:cs typeface="Arial" pitchFamily="34" charset="0"/>
              </a:rPr>
              <a:t>Mendelian Genetics in Populations: Selection and Mutation as Mechanisms of Evolution</a:t>
            </a:r>
            <a:endParaRPr lang="en-US">
              <a:latin typeface="Arial" pitchFamily="34" charset="0"/>
              <a:cs typeface="Arial" pitchFamily="34" charset="0"/>
            </a:endParaRPr>
          </a:p>
        </p:txBody>
      </p:sp>
      <p:sp>
        <p:nvSpPr>
          <p:cNvPr id="2052" name="Text Box 4"/>
          <p:cNvSpPr txBox="1">
            <a:spLocks noChangeArrowheads="1"/>
          </p:cNvSpPr>
          <p:nvPr/>
        </p:nvSpPr>
        <p:spPr bwMode="auto">
          <a:xfrm>
            <a:off x="0" y="1295400"/>
            <a:ext cx="8079456" cy="1569660"/>
          </a:xfrm>
          <a:prstGeom prst="rect">
            <a:avLst/>
          </a:prstGeom>
          <a:noFill/>
          <a:ln w="9525">
            <a:noFill/>
            <a:miter lim="800000"/>
            <a:headEnd/>
            <a:tailEnd/>
          </a:ln>
        </p:spPr>
        <p:txBody>
          <a:bodyPr wrap="none">
            <a:spAutoFit/>
          </a:bodyPr>
          <a:lstStyle/>
          <a:p>
            <a:pPr marL="609600" indent="-609600">
              <a:buFontTx/>
              <a:buAutoNum type="romanUcPeriod"/>
            </a:pPr>
            <a:r>
              <a:rPr lang="en-US" dirty="0">
                <a:latin typeface="Arial" pitchFamily="34" charset="0"/>
                <a:cs typeface="Arial" pitchFamily="34" charset="0"/>
              </a:rPr>
              <a:t>Motivation</a:t>
            </a:r>
          </a:p>
          <a:p>
            <a:pPr marL="609600" indent="-609600"/>
            <a:r>
              <a:rPr lang="en-US" dirty="0">
                <a:latin typeface="Arial" pitchFamily="34" charset="0"/>
                <a:cs typeface="Arial" pitchFamily="34" charset="0"/>
              </a:rPr>
              <a:t> </a:t>
            </a:r>
          </a:p>
          <a:p>
            <a:pPr marL="609600" indent="-609600"/>
            <a:r>
              <a:rPr lang="en-US" dirty="0">
                <a:latin typeface="Arial" pitchFamily="34" charset="0"/>
                <a:cs typeface="Arial" pitchFamily="34" charset="0"/>
              </a:rPr>
              <a:t>Can natural selection change allele frequencies and if so, </a:t>
            </a:r>
            <a:endParaRPr lang="en-US" dirty="0" smtClean="0">
              <a:latin typeface="Arial" pitchFamily="34" charset="0"/>
              <a:cs typeface="Arial" pitchFamily="34" charset="0"/>
            </a:endParaRPr>
          </a:p>
          <a:p>
            <a:pPr marL="609600" indent="-609600"/>
            <a:r>
              <a:rPr lang="en-US" dirty="0" smtClean="0">
                <a:latin typeface="Arial" pitchFamily="34" charset="0"/>
                <a:cs typeface="Arial" pitchFamily="34" charset="0"/>
              </a:rPr>
              <a:t>how </a:t>
            </a:r>
            <a:r>
              <a:rPr lang="en-US" dirty="0">
                <a:latin typeface="Arial" pitchFamily="34" charset="0"/>
                <a:cs typeface="Arial" pitchFamily="34" charset="0"/>
              </a:rPr>
              <a:t>quickly???</a:t>
            </a:r>
          </a:p>
        </p:txBody>
      </p:sp>
      <p:sp>
        <p:nvSpPr>
          <p:cNvPr id="2053" name="Text Box 5"/>
          <p:cNvSpPr txBox="1">
            <a:spLocks noChangeArrowheads="1"/>
          </p:cNvSpPr>
          <p:nvPr/>
        </p:nvSpPr>
        <p:spPr bwMode="auto">
          <a:xfrm>
            <a:off x="0" y="5943600"/>
            <a:ext cx="8534709" cy="83099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With the neo Darwinian synthesis:</a:t>
            </a:r>
          </a:p>
          <a:p>
            <a:r>
              <a:rPr lang="en-US" dirty="0">
                <a:latin typeface="Arial" pitchFamily="34" charset="0"/>
                <a:cs typeface="Arial" pitchFamily="34" charset="0"/>
              </a:rPr>
              <a:t>                        </a:t>
            </a:r>
            <a:r>
              <a:rPr lang="en-US" dirty="0" smtClean="0">
                <a:latin typeface="Arial" pitchFamily="34" charset="0"/>
                <a:cs typeface="Arial" pitchFamily="34" charset="0"/>
              </a:rPr>
              <a:t>microevolution </a:t>
            </a:r>
            <a:r>
              <a:rPr lang="en-US" dirty="0">
                <a:latin typeface="Arial" pitchFamily="34" charset="0"/>
                <a:cs typeface="Arial" pitchFamily="34" charset="0"/>
              </a:rPr>
              <a:t>= change of allele frequencies</a:t>
            </a:r>
          </a:p>
        </p:txBody>
      </p:sp>
      <p:pic>
        <p:nvPicPr>
          <p:cNvPr id="6" name="Picture 57" descr="Figure_06_00_L"/>
          <p:cNvPicPr>
            <a:picLocks noChangeAspect="1" noChangeArrowheads="1"/>
          </p:cNvPicPr>
          <p:nvPr/>
        </p:nvPicPr>
        <p:blipFill>
          <a:blip r:embed="rId3" cstate="print"/>
          <a:srcRect/>
          <a:stretch>
            <a:fillRect/>
          </a:stretch>
        </p:blipFill>
        <p:spPr bwMode="auto">
          <a:xfrm>
            <a:off x="1676400" y="3048000"/>
            <a:ext cx="5021262" cy="256490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06_F07"/>
          <p:cNvPicPr>
            <a:picLocks noChangeAspect="1" noChangeArrowheads="1"/>
          </p:cNvPicPr>
          <p:nvPr/>
        </p:nvPicPr>
        <p:blipFill>
          <a:blip r:embed="rId3" cstate="print"/>
          <a:srcRect/>
          <a:stretch>
            <a:fillRect/>
          </a:stretch>
        </p:blipFill>
        <p:spPr bwMode="auto">
          <a:xfrm>
            <a:off x="406400" y="228600"/>
            <a:ext cx="8334375"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6_F08"/>
          <p:cNvPicPr>
            <a:picLocks noChangeAspect="1" noChangeArrowheads="1"/>
          </p:cNvPicPr>
          <p:nvPr/>
        </p:nvPicPr>
        <p:blipFill>
          <a:blip r:embed="rId3" cstate="print"/>
          <a:srcRect/>
          <a:stretch>
            <a:fillRect/>
          </a:stretch>
        </p:blipFill>
        <p:spPr bwMode="auto">
          <a:xfrm>
            <a:off x="304800" y="1104900"/>
            <a:ext cx="8531225" cy="4652963"/>
          </a:xfrm>
          <a:prstGeom prst="rect">
            <a:avLst/>
          </a:prstGeom>
          <a:noFill/>
          <a:ln w="9525">
            <a:noFill/>
            <a:miter lim="800000"/>
            <a:headEnd/>
            <a:tailEnd/>
          </a:ln>
        </p:spPr>
      </p:pic>
      <p:sp>
        <p:nvSpPr>
          <p:cNvPr id="11267" name="Text Box 3"/>
          <p:cNvSpPr txBox="1">
            <a:spLocks noChangeArrowheads="1"/>
          </p:cNvSpPr>
          <p:nvPr/>
        </p:nvSpPr>
        <p:spPr bwMode="auto">
          <a:xfrm>
            <a:off x="0" y="0"/>
            <a:ext cx="8422498" cy="830997"/>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Sampling of haploid gametes represents binomial sampling: </a:t>
            </a:r>
          </a:p>
          <a:p>
            <a:r>
              <a:rPr lang="en-US">
                <a:latin typeface="Arial" pitchFamily="34" charset="0"/>
                <a:cs typeface="Arial" pitchFamily="34" charset="0"/>
              </a:rPr>
              <a:t>                                                                 (2 gametes/zygote)</a:t>
            </a:r>
          </a:p>
        </p:txBody>
      </p:sp>
      <p:sp>
        <p:nvSpPr>
          <p:cNvPr id="11268" name="Text Box 4"/>
          <p:cNvSpPr txBox="1">
            <a:spLocks noChangeArrowheads="1"/>
          </p:cNvSpPr>
          <p:nvPr/>
        </p:nvSpPr>
        <p:spPr bwMode="auto">
          <a:xfrm>
            <a:off x="212725" y="5410200"/>
            <a:ext cx="8354851" cy="1200329"/>
          </a:xfrm>
          <a:prstGeom prst="rect">
            <a:avLst/>
          </a:prstGeom>
          <a:solidFill>
            <a:schemeClr val="bg1"/>
          </a:solidFill>
          <a:ln w="9525">
            <a:noFill/>
            <a:miter lim="800000"/>
            <a:headEnd/>
            <a:tailEnd/>
          </a:ln>
        </p:spPr>
        <p:txBody>
          <a:bodyPr wrap="none">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(choosing A1) = p</a:t>
            </a:r>
          </a:p>
          <a:p>
            <a:r>
              <a:rPr lang="en-US" dirty="0" err="1">
                <a:latin typeface="Arial" pitchFamily="34" charset="0"/>
                <a:cs typeface="Arial" pitchFamily="34" charset="0"/>
              </a:rPr>
              <a:t>Prob</a:t>
            </a:r>
            <a:r>
              <a:rPr lang="en-US" dirty="0">
                <a:latin typeface="Arial" pitchFamily="34" charset="0"/>
                <a:cs typeface="Arial" pitchFamily="34" charset="0"/>
              </a:rPr>
              <a:t>(choosing A2) = q</a:t>
            </a:r>
          </a:p>
          <a:p>
            <a:r>
              <a:rPr lang="en-US" dirty="0">
                <a:latin typeface="Arial" pitchFamily="34" charset="0"/>
                <a:cs typeface="Arial" pitchFamily="34" charset="0"/>
              </a:rPr>
              <a:t>Probability of various combinations of A1 and A2 = (p + q)</a:t>
            </a:r>
            <a:r>
              <a:rPr lang="en-US" sz="3200" baseline="30000" dirty="0">
                <a:latin typeface="Arial" pitchFamily="34" charset="0"/>
                <a:cs typeface="Arial" pitchFamily="34" charset="0"/>
              </a:rPr>
              <a:t>2</a:t>
            </a:r>
            <a:r>
              <a:rPr lang="en-US" dirty="0">
                <a:latin typeface="Arial" pitchFamily="34" charset="0"/>
                <a:cs typeface="Arial" pitchFamily="34" charset="0"/>
              </a:rPr>
              <a:t>=</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06_F08a"/>
          <p:cNvPicPr>
            <a:picLocks noChangeAspect="1" noChangeArrowheads="1"/>
          </p:cNvPicPr>
          <p:nvPr/>
        </p:nvPicPr>
        <p:blipFill>
          <a:blip r:embed="rId3" cstate="print"/>
          <a:srcRect/>
          <a:stretch>
            <a:fillRect/>
          </a:stretch>
        </p:blipFill>
        <p:spPr bwMode="auto">
          <a:xfrm>
            <a:off x="1066800" y="1676400"/>
            <a:ext cx="7391400" cy="4938713"/>
          </a:xfrm>
          <a:prstGeom prst="rect">
            <a:avLst/>
          </a:prstGeom>
          <a:noFill/>
          <a:ln w="9525">
            <a:noFill/>
            <a:miter lim="800000"/>
            <a:headEnd/>
            <a:tailEnd/>
          </a:ln>
        </p:spPr>
      </p:pic>
      <p:sp>
        <p:nvSpPr>
          <p:cNvPr id="12291" name="Rectangle 3"/>
          <p:cNvSpPr>
            <a:spLocks noChangeArrowheads="1"/>
          </p:cNvSpPr>
          <p:nvPr/>
        </p:nvSpPr>
        <p:spPr bwMode="auto">
          <a:xfrm>
            <a:off x="304800" y="152400"/>
            <a:ext cx="8458200" cy="1569660"/>
          </a:xfrm>
          <a:prstGeom prst="rect">
            <a:avLst/>
          </a:prstGeom>
          <a:noFill/>
          <a:ln w="9525">
            <a:noFill/>
            <a:miter lim="800000"/>
            <a:headEnd/>
            <a:tailEnd/>
          </a:ln>
        </p:spPr>
        <p:txBody>
          <a:bodyPr>
            <a:spAutoFit/>
          </a:bodyPr>
          <a:lstStyle/>
          <a:p>
            <a:r>
              <a:rPr lang="en-US" dirty="0">
                <a:latin typeface="Arial" pitchFamily="34" charset="0"/>
                <a:cs typeface="Arial" pitchFamily="34" charset="0"/>
              </a:rPr>
              <a:t>The general case for random mating in the gene pool of our model mouse population</a:t>
            </a:r>
          </a:p>
          <a:p>
            <a:r>
              <a:rPr lang="en-US" dirty="0">
                <a:latin typeface="Arial" pitchFamily="34" charset="0"/>
                <a:cs typeface="Arial" pitchFamily="34" charset="0"/>
              </a:rPr>
              <a:t>(a) We can predict the genotype frequencies among the zygotes by multiplying the allele frequencies. </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06_F08b"/>
          <p:cNvPicPr>
            <a:picLocks noChangeAspect="1" noChangeArrowheads="1"/>
          </p:cNvPicPr>
          <p:nvPr/>
        </p:nvPicPr>
        <p:blipFill>
          <a:blip r:embed="rId3" cstate="print"/>
          <a:srcRect/>
          <a:stretch>
            <a:fillRect/>
          </a:stretch>
        </p:blipFill>
        <p:spPr bwMode="auto">
          <a:xfrm>
            <a:off x="2298700" y="228600"/>
            <a:ext cx="45577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06_F09"/>
          <p:cNvPicPr>
            <a:picLocks noChangeAspect="1" noChangeArrowheads="1"/>
          </p:cNvPicPr>
          <p:nvPr/>
        </p:nvPicPr>
        <p:blipFill>
          <a:blip r:embed="rId3" cstate="print"/>
          <a:srcRect/>
          <a:stretch>
            <a:fillRect/>
          </a:stretch>
        </p:blipFill>
        <p:spPr bwMode="auto">
          <a:xfrm>
            <a:off x="914400" y="228600"/>
            <a:ext cx="7332663" cy="6399213"/>
          </a:xfrm>
          <a:prstGeom prst="rect">
            <a:avLst/>
          </a:prstGeom>
          <a:noFill/>
          <a:ln w="9525">
            <a:noFill/>
            <a:miter lim="800000"/>
            <a:headEnd/>
            <a:tailEnd/>
          </a:ln>
        </p:spPr>
      </p:pic>
      <p:sp>
        <p:nvSpPr>
          <p:cNvPr id="14339" name="Text Box 3"/>
          <p:cNvSpPr txBox="1">
            <a:spLocks noChangeArrowheads="1"/>
          </p:cNvSpPr>
          <p:nvPr/>
        </p:nvSpPr>
        <p:spPr bwMode="auto">
          <a:xfrm>
            <a:off x="762000" y="6172200"/>
            <a:ext cx="2220480" cy="461665"/>
          </a:xfrm>
          <a:prstGeom prst="rect">
            <a:avLst/>
          </a:prstGeom>
          <a:solidFill>
            <a:srgbClr val="FFFFFF"/>
          </a:solidFill>
          <a:ln w="9525">
            <a:noFill/>
            <a:miter lim="800000"/>
            <a:headEnd/>
            <a:tailEnd/>
          </a:ln>
        </p:spPr>
        <p:txBody>
          <a:bodyPr wrap="none">
            <a:spAutoFit/>
          </a:bodyPr>
          <a:lstStyle/>
          <a:p>
            <a:r>
              <a:rPr lang="en-US" dirty="0">
                <a:latin typeface="Arial" pitchFamily="34" charset="0"/>
                <a:cs typeface="Arial" pitchFamily="34" charset="0"/>
              </a:rPr>
              <a:t>p2 + p(1-p) = p</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06_F10"/>
          <p:cNvPicPr>
            <a:picLocks noChangeAspect="1" noChangeArrowheads="1"/>
          </p:cNvPicPr>
          <p:nvPr/>
        </p:nvPicPr>
        <p:blipFill>
          <a:blip r:embed="rId3" cstate="print"/>
          <a:srcRect/>
          <a:stretch>
            <a:fillRect/>
          </a:stretch>
        </p:blipFill>
        <p:spPr bwMode="auto">
          <a:xfrm>
            <a:off x="0" y="1676400"/>
            <a:ext cx="5562600" cy="5434013"/>
          </a:xfrm>
          <a:prstGeom prst="rect">
            <a:avLst/>
          </a:prstGeom>
          <a:noFill/>
          <a:ln w="9525">
            <a:noFill/>
            <a:miter lim="800000"/>
            <a:headEnd/>
            <a:tailEnd/>
          </a:ln>
        </p:spPr>
      </p:pic>
      <p:pic>
        <p:nvPicPr>
          <p:cNvPr id="15363" name="Picture 3" descr="06_F03"/>
          <p:cNvPicPr>
            <a:picLocks noChangeAspect="1" noChangeArrowheads="1"/>
          </p:cNvPicPr>
          <p:nvPr/>
        </p:nvPicPr>
        <p:blipFill>
          <a:blip r:embed="rId4" cstate="print"/>
          <a:srcRect/>
          <a:stretch>
            <a:fillRect/>
          </a:stretch>
        </p:blipFill>
        <p:spPr bwMode="auto">
          <a:xfrm>
            <a:off x="4572000" y="304800"/>
            <a:ext cx="4114800" cy="2608263"/>
          </a:xfrm>
          <a:prstGeom prst="rect">
            <a:avLst/>
          </a:prstGeom>
          <a:noFill/>
          <a:ln w="9525">
            <a:noFill/>
            <a:miter lim="800000"/>
            <a:headEnd/>
            <a:tailEnd/>
          </a:ln>
        </p:spPr>
      </p:pic>
      <p:sp>
        <p:nvSpPr>
          <p:cNvPr id="15364" name="Text Box 4"/>
          <p:cNvSpPr txBox="1">
            <a:spLocks noChangeArrowheads="1"/>
          </p:cNvSpPr>
          <p:nvPr/>
        </p:nvSpPr>
        <p:spPr bwMode="auto">
          <a:xfrm>
            <a:off x="365125" y="346075"/>
            <a:ext cx="3717684" cy="461665"/>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III. 4 modes of Evolution</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6_F11"/>
          <p:cNvPicPr>
            <a:picLocks noChangeAspect="1" noChangeArrowheads="1"/>
          </p:cNvPicPr>
          <p:nvPr/>
        </p:nvPicPr>
        <p:blipFill>
          <a:blip r:embed="rId3" cstate="print"/>
          <a:srcRect/>
          <a:stretch>
            <a:fillRect/>
          </a:stretch>
        </p:blipFill>
        <p:spPr bwMode="auto">
          <a:xfrm>
            <a:off x="330200" y="228600"/>
            <a:ext cx="8486775" cy="6399213"/>
          </a:xfrm>
          <a:prstGeom prst="rect">
            <a:avLst/>
          </a:prstGeom>
          <a:noFill/>
          <a:ln w="9525">
            <a:noFill/>
            <a:miter lim="800000"/>
            <a:headEnd/>
            <a:tailEnd/>
          </a:ln>
        </p:spPr>
      </p:pic>
      <p:sp>
        <p:nvSpPr>
          <p:cNvPr id="16387" name="Text Box 3"/>
          <p:cNvSpPr txBox="1">
            <a:spLocks noChangeArrowheads="1"/>
          </p:cNvSpPr>
          <p:nvPr/>
        </p:nvSpPr>
        <p:spPr bwMode="auto">
          <a:xfrm>
            <a:off x="441325" y="117475"/>
            <a:ext cx="3129959" cy="461665"/>
          </a:xfrm>
          <a:prstGeom prst="rect">
            <a:avLst/>
          </a:prstGeom>
          <a:noFill/>
          <a:ln w="9525">
            <a:noFill/>
            <a:miter lim="800000"/>
            <a:headEnd/>
            <a:tailEnd/>
          </a:ln>
        </p:spPr>
        <p:txBody>
          <a:bodyPr wrap="none">
            <a:spAutoFit/>
          </a:bodyPr>
          <a:lstStyle/>
          <a:p>
            <a:r>
              <a:rPr lang="en-US" b="1" dirty="0">
                <a:latin typeface="Arial" pitchFamily="34" charset="0"/>
                <a:cs typeface="Arial" pitchFamily="34" charset="0"/>
              </a:rPr>
              <a:t>IV. Natural Selection</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rrowheads="1"/>
          </p:cNvPicPr>
          <p:nvPr/>
        </p:nvPicPr>
        <p:blipFill>
          <a:blip r:embed="rId3" cstate="print"/>
          <a:srcRect t="2525"/>
          <a:stretch>
            <a:fillRect/>
          </a:stretch>
        </p:blipFill>
        <p:spPr bwMode="auto">
          <a:xfrm>
            <a:off x="4763" y="188913"/>
            <a:ext cx="9137650" cy="6654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495300" y="476250"/>
            <a:ext cx="207963" cy="411163"/>
          </a:xfrm>
          <a:prstGeom prst="rect">
            <a:avLst/>
          </a:prstGeom>
          <a:noFill/>
          <a:ln w="12700">
            <a:noFill/>
            <a:miter lim="800000"/>
            <a:headEnd type="none" w="sm" len="sm"/>
            <a:tailEnd type="none" w="sm" len="sm"/>
          </a:ln>
        </p:spPr>
        <p:txBody>
          <a:bodyPr wrap="none" lIns="102577" tIns="51289" rIns="102577" bIns="51289">
            <a:spAutoFit/>
          </a:bodyPr>
          <a:lstStyle/>
          <a:p>
            <a:pPr defTabSz="1025525"/>
            <a:endParaRPr lang="en-US" sz="2000">
              <a:latin typeface="Arial Black" pitchFamily="34" charset="0"/>
            </a:endParaRPr>
          </a:p>
        </p:txBody>
      </p:sp>
      <p:sp>
        <p:nvSpPr>
          <p:cNvPr id="18435" name="Text Box 3"/>
          <p:cNvSpPr txBox="1">
            <a:spLocks noChangeArrowheads="1"/>
          </p:cNvSpPr>
          <p:nvPr/>
        </p:nvSpPr>
        <p:spPr bwMode="auto">
          <a:xfrm>
            <a:off x="365125" y="0"/>
            <a:ext cx="8580438" cy="6696075"/>
          </a:xfrm>
          <a:prstGeom prst="rect">
            <a:avLst/>
          </a:prstGeom>
          <a:noFill/>
          <a:ln w="12700">
            <a:noFill/>
            <a:miter lim="800000"/>
            <a:headEnd type="none" w="sm" len="sm"/>
            <a:tailEnd type="none" w="sm" len="sm"/>
          </a:ln>
        </p:spPr>
        <p:txBody>
          <a:bodyPr wrap="none" lIns="102577" tIns="51289" rIns="102577" bIns="51289">
            <a:spAutoFit/>
          </a:bodyPr>
          <a:lstStyle/>
          <a:p>
            <a:pPr defTabSz="1025525"/>
            <a:r>
              <a:rPr lang="en-US" sz="2000">
                <a:latin typeface="Arial Black" pitchFamily="34" charset="0"/>
              </a:rPr>
              <a:t>Fitness- the RELATIVE ability of an individual to survive</a:t>
            </a:r>
          </a:p>
          <a:p>
            <a:pPr defTabSz="1025525"/>
            <a:r>
              <a:rPr lang="en-US" sz="2000">
                <a:latin typeface="Arial Black" pitchFamily="34" charset="0"/>
              </a:rPr>
              <a:t>                  and reproduce compared to other individuals</a:t>
            </a:r>
          </a:p>
          <a:p>
            <a:pPr defTabSz="1025525"/>
            <a:r>
              <a:rPr lang="en-US" sz="2000">
                <a:latin typeface="Arial Black" pitchFamily="34" charset="0"/>
              </a:rPr>
              <a:t>                  in the SAME population</a:t>
            </a:r>
          </a:p>
          <a:p>
            <a:pPr defTabSz="1025525"/>
            <a:endParaRPr lang="en-US" sz="2000">
              <a:latin typeface="Arial Black" pitchFamily="34" charset="0"/>
            </a:endParaRPr>
          </a:p>
          <a:p>
            <a:pPr defTabSz="1025525"/>
            <a:r>
              <a:rPr lang="en-US" sz="2000">
                <a:latin typeface="Arial Black" pitchFamily="34" charset="0"/>
              </a:rPr>
              <a:t>abbreviated as </a:t>
            </a:r>
            <a:r>
              <a:rPr lang="en-US" sz="2700" i="1">
                <a:latin typeface="Arial Black" pitchFamily="34" charset="0"/>
              </a:rPr>
              <a:t>w</a:t>
            </a:r>
          </a:p>
          <a:p>
            <a:pPr defTabSz="1025525"/>
            <a:endParaRPr lang="en-US" sz="2700" i="1">
              <a:latin typeface="Arial Black" pitchFamily="34" charset="0"/>
            </a:endParaRPr>
          </a:p>
          <a:p>
            <a:pPr defTabSz="1025525"/>
            <a:r>
              <a:rPr lang="en-US" sz="2200" b="1">
                <a:latin typeface="Arial Black" pitchFamily="34" charset="0"/>
              </a:rPr>
              <a:t>Selection- differences in survivorship and reproduction</a:t>
            </a:r>
          </a:p>
          <a:p>
            <a:pPr defTabSz="1025525"/>
            <a:r>
              <a:rPr lang="en-US" sz="2200" b="1">
                <a:latin typeface="Arial Black" pitchFamily="34" charset="0"/>
              </a:rPr>
              <a:t>             among individuals associated with the </a:t>
            </a:r>
          </a:p>
          <a:p>
            <a:pPr defTabSz="1025525"/>
            <a:r>
              <a:rPr lang="en-US" sz="2200" b="1">
                <a:latin typeface="Arial Black" pitchFamily="34" charset="0"/>
              </a:rPr>
              <a:t>             expression of specific values of traits or </a:t>
            </a:r>
          </a:p>
          <a:p>
            <a:pPr defTabSz="1025525"/>
            <a:r>
              <a:rPr lang="en-US" sz="2200" b="1">
                <a:latin typeface="Arial Black" pitchFamily="34" charset="0"/>
              </a:rPr>
              <a:t>             combinations of traits</a:t>
            </a:r>
          </a:p>
          <a:p>
            <a:pPr defTabSz="1025525"/>
            <a:endParaRPr lang="en-US" sz="2200" b="1">
              <a:latin typeface="Arial Black" pitchFamily="34" charset="0"/>
            </a:endParaRPr>
          </a:p>
          <a:p>
            <a:pPr defTabSz="1025525"/>
            <a:r>
              <a:rPr lang="en-US" sz="2200" b="1">
                <a:latin typeface="Arial Black" pitchFamily="34" charset="0"/>
              </a:rPr>
              <a:t>natural selection- selection exerted by the natural</a:t>
            </a:r>
          </a:p>
          <a:p>
            <a:pPr defTabSz="1025525"/>
            <a:r>
              <a:rPr lang="en-US" sz="2200" b="1">
                <a:latin typeface="Arial Black" pitchFamily="34" charset="0"/>
              </a:rPr>
              <a:t>                               environment, target = fitness</a:t>
            </a:r>
          </a:p>
          <a:p>
            <a:pPr defTabSz="1025525"/>
            <a:r>
              <a:rPr lang="en-US" sz="2200" b="1">
                <a:latin typeface="Arial Black" pitchFamily="34" charset="0"/>
              </a:rPr>
              <a:t>artificial selection- selection exerted by humans</a:t>
            </a:r>
          </a:p>
          <a:p>
            <a:pPr defTabSz="1025525"/>
            <a:r>
              <a:rPr lang="en-US" sz="2200" b="1">
                <a:latin typeface="Arial Black" pitchFamily="34" charset="0"/>
              </a:rPr>
              <a:t>                                 target = yield </a:t>
            </a:r>
          </a:p>
          <a:p>
            <a:pPr defTabSz="1025525"/>
            <a:endParaRPr lang="en-US" sz="2000">
              <a:latin typeface="Arial Black" pitchFamily="34" charset="0"/>
            </a:endParaRPr>
          </a:p>
          <a:p>
            <a:pPr defTabSz="1025525"/>
            <a:r>
              <a:rPr lang="en-US" sz="2000">
                <a:latin typeface="Arial Black" pitchFamily="34" charset="0"/>
              </a:rPr>
              <a:t>selection coefficient is abbreviated as </a:t>
            </a:r>
            <a:r>
              <a:rPr lang="en-US" sz="2700" i="1">
                <a:latin typeface="Arial Black" pitchFamily="34" charset="0"/>
              </a:rPr>
              <a:t>s</a:t>
            </a:r>
          </a:p>
          <a:p>
            <a:pPr defTabSz="1025525"/>
            <a:endParaRPr lang="en-US" sz="2700" i="1">
              <a:latin typeface="Arial Black" pitchFamily="34" charset="0"/>
            </a:endParaRPr>
          </a:p>
          <a:p>
            <a:pPr defTabSz="1025525"/>
            <a:r>
              <a:rPr lang="en-US" sz="2700" i="1">
                <a:latin typeface="Arial Black" pitchFamily="34" charset="0"/>
              </a:rPr>
              <a:t>w = 1-s</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srcRect t="2765"/>
          <a:stretch>
            <a:fillRect/>
          </a:stretch>
        </p:blipFill>
        <p:spPr bwMode="auto">
          <a:xfrm>
            <a:off x="0" y="188913"/>
            <a:ext cx="9123363" cy="6624637"/>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06_F12"/>
          <p:cNvPicPr>
            <a:picLocks noChangeAspect="1" noChangeArrowheads="1"/>
          </p:cNvPicPr>
          <p:nvPr/>
        </p:nvPicPr>
        <p:blipFill>
          <a:blip r:embed="rId3" cstate="print"/>
          <a:srcRect/>
          <a:stretch>
            <a:fillRect/>
          </a:stretch>
        </p:blipFill>
        <p:spPr bwMode="auto">
          <a:xfrm>
            <a:off x="304800" y="1473200"/>
            <a:ext cx="8531225" cy="3922713"/>
          </a:xfrm>
          <a:prstGeom prst="rect">
            <a:avLst/>
          </a:prstGeom>
          <a:noFill/>
          <a:ln w="9525">
            <a:noFill/>
            <a:miter lim="800000"/>
            <a:headEnd/>
            <a:tailEnd/>
          </a:ln>
        </p:spPr>
      </p:pic>
      <p:sp>
        <p:nvSpPr>
          <p:cNvPr id="3075" name="Rectangle 3"/>
          <p:cNvSpPr>
            <a:spLocks noChangeArrowheads="1"/>
          </p:cNvSpPr>
          <p:nvPr/>
        </p:nvSpPr>
        <p:spPr bwMode="auto">
          <a:xfrm>
            <a:off x="0" y="228600"/>
            <a:ext cx="8630889" cy="707886"/>
          </a:xfrm>
          <a:prstGeom prst="rect">
            <a:avLst/>
          </a:prstGeom>
          <a:noFill/>
          <a:ln w="9525">
            <a:noFill/>
            <a:miter lim="800000"/>
            <a:headEnd/>
            <a:tailEnd/>
          </a:ln>
        </p:spPr>
        <p:txBody>
          <a:bodyPr wrap="none">
            <a:spAutoFit/>
          </a:bodyPr>
          <a:lstStyle/>
          <a:p>
            <a:r>
              <a:rPr lang="en-US" sz="2000" b="1">
                <a:latin typeface="Arial" pitchFamily="34" charset="0"/>
                <a:cs typeface="Arial" pitchFamily="34" charset="0"/>
              </a:rPr>
              <a:t>Can persistent selection change allele frequencies: Heterozygote has</a:t>
            </a:r>
          </a:p>
          <a:p>
            <a:r>
              <a:rPr lang="en-US" sz="2000" b="1">
                <a:latin typeface="Arial" pitchFamily="34" charset="0"/>
                <a:cs typeface="Arial" pitchFamily="34" charset="0"/>
              </a:rPr>
              <a:t>         intermediate fitness??????????</a:t>
            </a:r>
          </a:p>
        </p:txBody>
      </p:sp>
      <p:sp>
        <p:nvSpPr>
          <p:cNvPr id="3076" name="Text Box 4"/>
          <p:cNvSpPr txBox="1">
            <a:spLocks noChangeArrowheads="1"/>
          </p:cNvSpPr>
          <p:nvPr/>
        </p:nvSpPr>
        <p:spPr bwMode="auto">
          <a:xfrm>
            <a:off x="3962400" y="5715000"/>
            <a:ext cx="2550314" cy="461665"/>
          </a:xfrm>
          <a:prstGeom prst="rect">
            <a:avLst/>
          </a:prstGeom>
          <a:noFill/>
          <a:ln w="9525">
            <a:noFill/>
            <a:miter lim="800000"/>
            <a:headEnd/>
            <a:tailEnd/>
          </a:ln>
        </p:spPr>
        <p:txBody>
          <a:bodyPr wrap="none">
            <a:spAutoFit/>
          </a:bodyPr>
          <a:lstStyle/>
          <a:p>
            <a:r>
              <a:rPr lang="en-US" b="1">
                <a:latin typeface="Arial" pitchFamily="34" charset="0"/>
                <a:cs typeface="Arial" pitchFamily="34" charset="0"/>
              </a:rPr>
              <a:t>VERY QUICKLY!</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09600" y="381000"/>
            <a:ext cx="7587896" cy="6397610"/>
          </a:xfrm>
          <a:prstGeom prst="rect">
            <a:avLst/>
          </a:prstGeom>
          <a:noFill/>
          <a:ln w="12700">
            <a:noFill/>
            <a:miter lim="800000"/>
            <a:headEnd type="none" w="sm" len="sm"/>
            <a:tailEnd type="none" w="sm" len="sm"/>
          </a:ln>
        </p:spPr>
        <p:txBody>
          <a:bodyPr wrap="none" lIns="102577" tIns="51289" rIns="102577" bIns="51289">
            <a:spAutoFit/>
          </a:bodyPr>
          <a:lstStyle/>
          <a:p>
            <a:pPr defTabSz="1025525"/>
            <a:endParaRPr lang="en-US" sz="2000" dirty="0">
              <a:latin typeface="Arial Black" pitchFamily="34" charset="0"/>
            </a:endParaRPr>
          </a:p>
          <a:p>
            <a:pPr defTabSz="1025525"/>
            <a:r>
              <a:rPr lang="en-US" sz="2000" dirty="0">
                <a:latin typeface="Arial Black" pitchFamily="34" charset="0"/>
              </a:rPr>
              <a:t>q’ – q = change in q from ONE generation to the Next</a:t>
            </a:r>
          </a:p>
          <a:p>
            <a:pPr defTabSz="1025525"/>
            <a:endParaRPr lang="en-US" sz="2000" dirty="0">
              <a:latin typeface="Arial Black" pitchFamily="34" charset="0"/>
            </a:endParaRPr>
          </a:p>
          <a:p>
            <a:pPr defTabSz="1025525"/>
            <a:r>
              <a:rPr lang="en-US" sz="2000" dirty="0" smtClean="0">
                <a:latin typeface="Arial Black" pitchFamily="34" charset="0"/>
              </a:rPr>
              <a:t>             </a:t>
            </a:r>
            <a:r>
              <a:rPr lang="en-US" sz="2000" dirty="0">
                <a:latin typeface="Arial Black" pitchFamily="34" charset="0"/>
              </a:rPr>
              <a:t>	    (</a:t>
            </a:r>
            <a:r>
              <a:rPr lang="en-US" sz="2700" dirty="0">
                <a:latin typeface="Arial Black" pitchFamily="34" charset="0"/>
              </a:rPr>
              <a:t>q</a:t>
            </a:r>
            <a:r>
              <a:rPr lang="en-US" sz="3600" baseline="30000" dirty="0">
                <a:latin typeface="Arial Black" pitchFamily="34" charset="0"/>
              </a:rPr>
              <a:t>2</a:t>
            </a:r>
            <a:r>
              <a:rPr lang="en-US" sz="2200" dirty="0">
                <a:latin typeface="Arial Black" pitchFamily="34" charset="0"/>
              </a:rPr>
              <a:t>)</a:t>
            </a:r>
            <a:r>
              <a:rPr lang="en-US" sz="2700" dirty="0" err="1">
                <a:latin typeface="Arial Black" pitchFamily="34" charset="0"/>
              </a:rPr>
              <a:t>w</a:t>
            </a:r>
            <a:r>
              <a:rPr lang="en-US" sz="3600" baseline="-25000" dirty="0" err="1">
                <a:latin typeface="Arial Black" pitchFamily="34" charset="0"/>
              </a:rPr>
              <a:t>rr</a:t>
            </a:r>
            <a:r>
              <a:rPr lang="en-US" sz="2700" dirty="0">
                <a:latin typeface="Arial Black" pitchFamily="34" charset="0"/>
              </a:rPr>
              <a:t> + (</a:t>
            </a:r>
            <a:r>
              <a:rPr lang="en-US" sz="2700" dirty="0" err="1">
                <a:latin typeface="Arial Black" pitchFamily="34" charset="0"/>
              </a:rPr>
              <a:t>pq</a:t>
            </a:r>
            <a:r>
              <a:rPr lang="en-US" sz="2700" dirty="0">
                <a:latin typeface="Arial Black" pitchFamily="34" charset="0"/>
              </a:rPr>
              <a:t>)</a:t>
            </a:r>
            <a:r>
              <a:rPr lang="en-US" sz="2700" dirty="0" err="1">
                <a:latin typeface="Arial Black" pitchFamily="34" charset="0"/>
              </a:rPr>
              <a:t>w</a:t>
            </a:r>
            <a:r>
              <a:rPr lang="en-US" sz="3600" baseline="-25000" dirty="0" err="1">
                <a:latin typeface="Arial Black" pitchFamily="34" charset="0"/>
              </a:rPr>
              <a:t>Rr</a:t>
            </a:r>
            <a:r>
              <a:rPr lang="en-US" sz="4500" baseline="-25000" dirty="0">
                <a:latin typeface="Arial Black" pitchFamily="34" charset="0"/>
              </a:rPr>
              <a:t>      -q</a:t>
            </a:r>
          </a:p>
          <a:p>
            <a:pPr defTabSz="1025525"/>
            <a:r>
              <a:rPr lang="en-US" sz="2700" dirty="0">
                <a:latin typeface="Arial Black" pitchFamily="34" charset="0"/>
              </a:rPr>
              <a:t>                               </a:t>
            </a:r>
          </a:p>
          <a:p>
            <a:pPr defTabSz="1025525"/>
            <a:r>
              <a:rPr lang="en-US" sz="2700" dirty="0" smtClean="0">
                <a:latin typeface="Arial Black" pitchFamily="34" charset="0"/>
              </a:rPr>
              <a:t>   </a:t>
            </a:r>
            <a:r>
              <a:rPr lang="en-US" sz="2800" dirty="0" smtClean="0">
                <a:latin typeface="Arial Black" pitchFamily="34" charset="0"/>
              </a:rPr>
              <a:t> =</a:t>
            </a:r>
            <a:r>
              <a:rPr lang="en-US" sz="2700" dirty="0" smtClean="0">
                <a:latin typeface="Arial Black" pitchFamily="34" charset="0"/>
              </a:rPr>
              <a:t>                          </a:t>
            </a:r>
            <a:endParaRPr lang="en-US" sz="2700" dirty="0">
              <a:latin typeface="Arial Black" pitchFamily="34" charset="0"/>
            </a:endParaRPr>
          </a:p>
          <a:p>
            <a:pPr defTabSz="1025525"/>
            <a:endParaRPr lang="en-US" sz="2700" dirty="0">
              <a:latin typeface="Arial Black" pitchFamily="34" charset="0"/>
            </a:endParaRPr>
          </a:p>
          <a:p>
            <a:pPr defTabSz="1025525"/>
            <a:endParaRPr lang="en-US" sz="2000" dirty="0" smtClean="0">
              <a:latin typeface="Arial Black" pitchFamily="34" charset="0"/>
            </a:endParaRPr>
          </a:p>
          <a:p>
            <a:pPr defTabSz="1025525"/>
            <a:endParaRPr lang="en-US" sz="2000" dirty="0">
              <a:latin typeface="Arial Black" pitchFamily="34" charset="0"/>
            </a:endParaRPr>
          </a:p>
          <a:p>
            <a:pPr defTabSz="1025525"/>
            <a:r>
              <a:rPr lang="en-US" sz="2000" dirty="0">
                <a:latin typeface="Arial Black" pitchFamily="34" charset="0"/>
              </a:rPr>
              <a:t>change(q) =  </a:t>
            </a:r>
            <a:r>
              <a:rPr lang="en-US" sz="2700" dirty="0" err="1">
                <a:latin typeface="Arial Black" pitchFamily="34" charset="0"/>
              </a:rPr>
              <a:t>pq</a:t>
            </a:r>
            <a:r>
              <a:rPr lang="en-US" sz="2700" dirty="0">
                <a:latin typeface="Arial Black" pitchFamily="34" charset="0"/>
              </a:rPr>
              <a:t>[ q(</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 – </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 + p(</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 – </a:t>
            </a:r>
            <a:r>
              <a:rPr lang="en-US" sz="2700" dirty="0" err="1">
                <a:latin typeface="Arial Black" pitchFamily="34" charset="0"/>
              </a:rPr>
              <a:t>w</a:t>
            </a:r>
            <a:r>
              <a:rPr lang="en-US" sz="2700" baseline="-25000" dirty="0" err="1">
                <a:latin typeface="Arial Black" pitchFamily="34" charset="0"/>
              </a:rPr>
              <a:t>RR</a:t>
            </a:r>
            <a:r>
              <a:rPr lang="en-US" sz="2700" dirty="0" smtClean="0">
                <a:latin typeface="Arial Black" pitchFamily="34" charset="0"/>
              </a:rPr>
              <a:t>)]</a:t>
            </a:r>
            <a:endParaRPr lang="en-US" sz="3600" dirty="0">
              <a:latin typeface="Arial Black" pitchFamily="34" charset="0"/>
            </a:endParaRPr>
          </a:p>
          <a:p>
            <a:pPr defTabSz="1025525"/>
            <a:r>
              <a:rPr lang="en-US" sz="2000" dirty="0">
                <a:latin typeface="Arial Black" pitchFamily="34" charset="0"/>
              </a:rPr>
              <a:t>                                         </a:t>
            </a:r>
            <a:endParaRPr lang="en-US" sz="3100" dirty="0" smtClean="0">
              <a:latin typeface="Arial Black" pitchFamily="34" charset="0"/>
            </a:endParaRPr>
          </a:p>
          <a:p>
            <a:pPr defTabSz="1025525"/>
            <a:endParaRPr lang="en-US" sz="3100" dirty="0">
              <a:latin typeface="Arial Black" pitchFamily="34" charset="0"/>
            </a:endParaRPr>
          </a:p>
          <a:p>
            <a:pPr defTabSz="1025525"/>
            <a:r>
              <a:rPr lang="en-US" sz="2000" dirty="0">
                <a:latin typeface="Arial Black" pitchFamily="34" charset="0"/>
              </a:rPr>
              <a:t>                                       </a:t>
            </a:r>
          </a:p>
          <a:p>
            <a:pPr defTabSz="1025525"/>
            <a:endParaRPr lang="en-US" sz="2000" dirty="0">
              <a:latin typeface="Arial Black" pitchFamily="34" charset="0"/>
            </a:endParaRPr>
          </a:p>
          <a:p>
            <a:pPr defTabSz="1025525"/>
            <a:r>
              <a:rPr lang="en-US" sz="2000" dirty="0">
                <a:latin typeface="Arial Black" pitchFamily="34" charset="0"/>
              </a:rPr>
              <a:t>What are the components of the above equation?</a:t>
            </a:r>
          </a:p>
          <a:p>
            <a:pPr defTabSz="1025525"/>
            <a:endParaRPr lang="en-US" sz="2000" dirty="0">
              <a:latin typeface="Arial Black" pitchFamily="34" charset="0"/>
            </a:endParaRPr>
          </a:p>
          <a:p>
            <a:pPr defTabSz="1025525"/>
            <a:r>
              <a:rPr lang="en-US" sz="2000" dirty="0">
                <a:latin typeface="Arial Black" pitchFamily="34" charset="0"/>
              </a:rPr>
              <a:t>explore with selection against homozygote</a:t>
            </a:r>
          </a:p>
          <a:p>
            <a:pPr defTabSz="1025525"/>
            <a:r>
              <a:rPr lang="en-US" sz="2000" dirty="0">
                <a:latin typeface="Arial Black" pitchFamily="34" charset="0"/>
              </a:rPr>
              <a:t>(haploid, diploid, </a:t>
            </a:r>
            <a:r>
              <a:rPr lang="en-US" sz="2000" dirty="0" err="1">
                <a:latin typeface="Arial Black" pitchFamily="34" charset="0"/>
              </a:rPr>
              <a:t>tetraploid</a:t>
            </a:r>
            <a:r>
              <a:rPr lang="en-US" sz="2000" dirty="0">
                <a:latin typeface="Arial Black" pitchFamily="34" charset="0"/>
              </a:rPr>
              <a:t>)</a:t>
            </a:r>
          </a:p>
        </p:txBody>
      </p:sp>
      <p:sp>
        <p:nvSpPr>
          <p:cNvPr id="20483" name="Line 3"/>
          <p:cNvSpPr>
            <a:spLocks noChangeShapeType="1"/>
          </p:cNvSpPr>
          <p:nvPr/>
        </p:nvSpPr>
        <p:spPr bwMode="auto">
          <a:xfrm>
            <a:off x="4114800" y="2667000"/>
            <a:ext cx="257175" cy="0"/>
          </a:xfrm>
          <a:prstGeom prst="line">
            <a:avLst/>
          </a:prstGeom>
          <a:noFill/>
          <a:ln w="57150">
            <a:solidFill>
              <a:schemeClr val="tx1"/>
            </a:solidFill>
            <a:round/>
            <a:headEnd type="none" w="sm" len="sm"/>
            <a:tailEnd type="none" w="sm" len="sm"/>
          </a:ln>
        </p:spPr>
        <p:txBody>
          <a:bodyPr/>
          <a:lstStyle/>
          <a:p>
            <a:endParaRPr lang="en-US"/>
          </a:p>
        </p:txBody>
      </p:sp>
      <p:sp>
        <p:nvSpPr>
          <p:cNvPr id="20486" name="Line 6"/>
          <p:cNvSpPr>
            <a:spLocks noChangeShapeType="1"/>
          </p:cNvSpPr>
          <p:nvPr/>
        </p:nvSpPr>
        <p:spPr bwMode="auto">
          <a:xfrm>
            <a:off x="3168650" y="2473325"/>
            <a:ext cx="2995613" cy="0"/>
          </a:xfrm>
          <a:prstGeom prst="line">
            <a:avLst/>
          </a:prstGeom>
          <a:noFill/>
          <a:ln w="28575">
            <a:solidFill>
              <a:schemeClr val="tx1"/>
            </a:solidFill>
            <a:round/>
            <a:headEnd type="none" w="sm" len="sm"/>
            <a:tailEnd type="none" w="sm" len="sm"/>
          </a:ln>
        </p:spPr>
        <p:txBody>
          <a:bodyPr/>
          <a:lstStyle/>
          <a:p>
            <a:endParaRPr lang="en-US"/>
          </a:p>
        </p:txBody>
      </p:sp>
      <p:sp>
        <p:nvSpPr>
          <p:cNvPr id="20487" name="Text Box 7"/>
          <p:cNvSpPr txBox="1">
            <a:spLocks noChangeArrowheads="1"/>
          </p:cNvSpPr>
          <p:nvPr/>
        </p:nvSpPr>
        <p:spPr bwMode="auto">
          <a:xfrm>
            <a:off x="4022725" y="2716213"/>
            <a:ext cx="471488" cy="457200"/>
          </a:xfrm>
          <a:prstGeom prst="rect">
            <a:avLst/>
          </a:prstGeom>
          <a:noFill/>
          <a:ln w="9525">
            <a:noFill/>
            <a:miter lim="800000"/>
            <a:headEnd/>
            <a:tailEnd/>
          </a:ln>
        </p:spPr>
        <p:txBody>
          <a:bodyPr wrap="none">
            <a:spAutoFit/>
          </a:bodyPr>
          <a:lstStyle/>
          <a:p>
            <a:r>
              <a:rPr lang="en-US" b="1">
                <a:latin typeface="Arial Black" pitchFamily="34" charset="0"/>
              </a:rPr>
              <a:t>w</a:t>
            </a:r>
          </a:p>
        </p:txBody>
      </p:sp>
      <p:sp>
        <p:nvSpPr>
          <p:cNvPr id="8" name="Double Bracket 7"/>
          <p:cNvSpPr/>
          <p:nvPr/>
        </p:nvSpPr>
        <p:spPr bwMode="auto">
          <a:xfrm>
            <a:off x="2286000" y="1371600"/>
            <a:ext cx="4343400" cy="1981200"/>
          </a:xfrm>
          <a:prstGeom prst="bracketPair">
            <a:avLst/>
          </a:prstGeom>
          <a:ln>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pitchFamily="48" charset="0"/>
            </a:endParaRPr>
          </a:p>
        </p:txBody>
      </p:sp>
      <p:cxnSp>
        <p:nvCxnSpPr>
          <p:cNvPr id="10" name="Straight Connector 9"/>
          <p:cNvCxnSpPr/>
          <p:nvPr/>
        </p:nvCxnSpPr>
        <p:spPr bwMode="auto">
          <a:xfrm>
            <a:off x="2514600" y="4267200"/>
            <a:ext cx="58674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11" name="Rectangle 10"/>
          <p:cNvSpPr/>
          <p:nvPr/>
        </p:nvSpPr>
        <p:spPr>
          <a:xfrm>
            <a:off x="3900765" y="4495800"/>
            <a:ext cx="595035" cy="461665"/>
          </a:xfrm>
          <a:prstGeom prst="rect">
            <a:avLst/>
          </a:prstGeom>
        </p:spPr>
        <p:txBody>
          <a:bodyPr wrap="none">
            <a:spAutoFit/>
          </a:bodyPr>
          <a:lstStyle/>
          <a:p>
            <a:r>
              <a:rPr lang="en-US" dirty="0" smtClean="0">
                <a:latin typeface="Arial Black" pitchFamily="34" charset="0"/>
              </a:rPr>
              <a:t> W</a:t>
            </a:r>
            <a:endParaRPr lang="en-US" dirty="0"/>
          </a:p>
        </p:txBody>
      </p:sp>
      <p:cxnSp>
        <p:nvCxnSpPr>
          <p:cNvPr id="13" name="Straight Connector 12"/>
          <p:cNvCxnSpPr/>
          <p:nvPr/>
        </p:nvCxnSpPr>
        <p:spPr bwMode="auto">
          <a:xfrm>
            <a:off x="3962400" y="4495800"/>
            <a:ext cx="457200" cy="0"/>
          </a:xfrm>
          <a:prstGeom prst="line">
            <a:avLst/>
          </a:prstGeom>
          <a:ln>
            <a:headEnd type="none" w="med" len="med"/>
            <a:tailEnd type="none" w="med" len="med"/>
          </a:ln>
        </p:spPr>
        <p:style>
          <a:lnRef idx="2">
            <a:schemeClr val="dk1"/>
          </a:lnRef>
          <a:fillRef idx="0">
            <a:schemeClr val="dk1"/>
          </a:fillRef>
          <a:effectRef idx="1">
            <a:schemeClr val="dk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6" name="Group 2"/>
          <p:cNvGrpSpPr>
            <a:grpSpLocks/>
          </p:cNvGrpSpPr>
          <p:nvPr/>
        </p:nvGrpSpPr>
        <p:grpSpPr bwMode="auto">
          <a:xfrm>
            <a:off x="2740025" y="4349750"/>
            <a:ext cx="2600325" cy="1330325"/>
            <a:chOff x="576" y="624"/>
            <a:chExt cx="1458" cy="748"/>
          </a:xfrm>
        </p:grpSpPr>
        <p:sp>
          <p:nvSpPr>
            <p:cNvPr id="21510" name="Text Box 3"/>
            <p:cNvSpPr txBox="1">
              <a:spLocks noChangeArrowheads="1"/>
            </p:cNvSpPr>
            <p:nvPr/>
          </p:nvSpPr>
          <p:spPr bwMode="auto">
            <a:xfrm>
              <a:off x="576" y="624"/>
              <a:ext cx="1458" cy="748"/>
            </a:xfrm>
            <a:prstGeom prst="rect">
              <a:avLst/>
            </a:prstGeom>
            <a:noFill/>
            <a:ln w="12700">
              <a:noFill/>
              <a:miter lim="800000"/>
              <a:headEnd type="none" w="sm" len="sm"/>
              <a:tailEnd type="none" w="sm" len="sm"/>
            </a:ln>
          </p:spPr>
          <p:txBody>
            <a:bodyPr wrap="none" lIns="102577" tIns="51289" rIns="102577" bIns="51289">
              <a:spAutoFit/>
            </a:bodyPr>
            <a:lstStyle/>
            <a:p>
              <a:pPr defTabSz="1025525"/>
              <a:r>
                <a:rPr lang="en-US" sz="2700">
                  <a:latin typeface="Arial Black" pitchFamily="34" charset="0"/>
                </a:rPr>
                <a:t>q -  q’ = -spq</a:t>
              </a:r>
              <a:r>
                <a:rPr lang="en-US" sz="2700" baseline="30000">
                  <a:latin typeface="Arial Black" pitchFamily="34" charset="0"/>
                </a:rPr>
                <a:t>2</a:t>
              </a:r>
            </a:p>
            <a:p>
              <a:pPr defTabSz="1025525"/>
              <a:endParaRPr lang="en-US" sz="2700">
                <a:latin typeface="Arial Black" pitchFamily="34" charset="0"/>
              </a:endParaRPr>
            </a:p>
            <a:p>
              <a:pPr defTabSz="1025525"/>
              <a:r>
                <a:rPr lang="en-US" sz="2700">
                  <a:latin typeface="Arial Black" pitchFamily="34" charset="0"/>
                </a:rPr>
                <a:t>               w</a:t>
              </a:r>
            </a:p>
          </p:txBody>
        </p:sp>
        <p:sp>
          <p:nvSpPr>
            <p:cNvPr id="21511" name="Line 4"/>
            <p:cNvSpPr>
              <a:spLocks noChangeShapeType="1"/>
            </p:cNvSpPr>
            <p:nvPr/>
          </p:nvSpPr>
          <p:spPr bwMode="auto">
            <a:xfrm>
              <a:off x="1584" y="960"/>
              <a:ext cx="384" cy="0"/>
            </a:xfrm>
            <a:prstGeom prst="line">
              <a:avLst/>
            </a:prstGeom>
            <a:noFill/>
            <a:ln w="38100">
              <a:solidFill>
                <a:schemeClr val="tx1"/>
              </a:solidFill>
              <a:round/>
              <a:headEnd type="none" w="sm" len="sm"/>
              <a:tailEnd type="none" w="sm" len="sm"/>
            </a:ln>
          </p:spPr>
          <p:txBody>
            <a:bodyPr/>
            <a:lstStyle/>
            <a:p>
              <a:endParaRPr lang="en-US"/>
            </a:p>
          </p:txBody>
        </p:sp>
        <p:sp>
          <p:nvSpPr>
            <p:cNvPr id="21512" name="Line 5"/>
            <p:cNvSpPr>
              <a:spLocks noChangeShapeType="1"/>
            </p:cNvSpPr>
            <p:nvPr/>
          </p:nvSpPr>
          <p:spPr bwMode="auto">
            <a:xfrm>
              <a:off x="1632" y="1104"/>
              <a:ext cx="192" cy="0"/>
            </a:xfrm>
            <a:prstGeom prst="line">
              <a:avLst/>
            </a:prstGeom>
            <a:noFill/>
            <a:ln w="38100">
              <a:solidFill>
                <a:schemeClr val="tx1"/>
              </a:solidFill>
              <a:round/>
              <a:headEnd type="none" w="sm" len="sm"/>
              <a:tailEnd type="none" w="sm" len="sm"/>
            </a:ln>
          </p:spPr>
          <p:txBody>
            <a:bodyPr/>
            <a:lstStyle/>
            <a:p>
              <a:endParaRPr lang="en-US"/>
            </a:p>
          </p:txBody>
        </p:sp>
      </p:grpSp>
      <p:sp>
        <p:nvSpPr>
          <p:cNvPr id="21507" name="Rectangle 6"/>
          <p:cNvSpPr>
            <a:spLocks noChangeArrowheads="1"/>
          </p:cNvSpPr>
          <p:nvPr/>
        </p:nvSpPr>
        <p:spPr bwMode="auto">
          <a:xfrm>
            <a:off x="0" y="644525"/>
            <a:ext cx="9144000" cy="2251075"/>
          </a:xfrm>
          <a:prstGeom prst="rect">
            <a:avLst/>
          </a:prstGeom>
          <a:noFill/>
          <a:ln w="12700">
            <a:noFill/>
            <a:miter lim="800000"/>
            <a:headEnd type="none" w="sm" len="sm"/>
            <a:tailEnd type="none" w="sm" len="sm"/>
          </a:ln>
        </p:spPr>
        <p:txBody>
          <a:bodyPr lIns="102577" tIns="51289" rIns="102577" bIns="51289">
            <a:spAutoFit/>
          </a:bodyPr>
          <a:lstStyle/>
          <a:p>
            <a:pPr defTabSz="1025525">
              <a:spcBef>
                <a:spcPct val="50000"/>
              </a:spcBef>
            </a:pPr>
            <a:r>
              <a:rPr lang="en-US" sz="2000">
                <a:latin typeface="Arial Black" pitchFamily="34" charset="0"/>
              </a:rPr>
              <a:t>change(q) =  </a:t>
            </a:r>
            <a:r>
              <a:rPr lang="en-US" sz="2700">
                <a:latin typeface="Arial Black" pitchFamily="34" charset="0"/>
              </a:rPr>
              <a:t>pq[ q(w</a:t>
            </a:r>
            <a:r>
              <a:rPr lang="en-US" sz="2700" baseline="-25000">
                <a:latin typeface="Arial Black" pitchFamily="34" charset="0"/>
              </a:rPr>
              <a:t>rr</a:t>
            </a:r>
            <a:r>
              <a:rPr lang="en-US" sz="2700">
                <a:latin typeface="Arial Black" pitchFamily="34" charset="0"/>
              </a:rPr>
              <a:t> – w</a:t>
            </a:r>
            <a:r>
              <a:rPr lang="en-US" sz="2700" baseline="-25000">
                <a:latin typeface="Arial Black" pitchFamily="34" charset="0"/>
              </a:rPr>
              <a:t>Rr</a:t>
            </a:r>
            <a:r>
              <a:rPr lang="en-US" sz="2700">
                <a:latin typeface="Arial Black" pitchFamily="34" charset="0"/>
              </a:rPr>
              <a:t>) + p(w</a:t>
            </a:r>
            <a:r>
              <a:rPr lang="en-US" sz="2700" baseline="-25000">
                <a:latin typeface="Arial Black" pitchFamily="34" charset="0"/>
              </a:rPr>
              <a:t>Rr</a:t>
            </a:r>
            <a:r>
              <a:rPr lang="en-US" sz="2700">
                <a:latin typeface="Arial Black" pitchFamily="34" charset="0"/>
              </a:rPr>
              <a:t> – w</a:t>
            </a:r>
            <a:r>
              <a:rPr lang="en-US" sz="2700" baseline="-25000">
                <a:latin typeface="Arial Black" pitchFamily="34" charset="0"/>
              </a:rPr>
              <a:t>RR</a:t>
            </a:r>
            <a:r>
              <a:rPr lang="en-US" sz="2700">
                <a:latin typeface="Arial Black" pitchFamily="34" charset="0"/>
              </a:rPr>
              <a:t>)]</a:t>
            </a:r>
          </a:p>
          <a:p>
            <a:pPr defTabSz="1025525">
              <a:spcBef>
                <a:spcPct val="50000"/>
              </a:spcBef>
            </a:pPr>
            <a:r>
              <a:rPr lang="en-US" sz="2000">
                <a:latin typeface="Arial Black" pitchFamily="34" charset="0"/>
              </a:rPr>
              <a:t>                    </a:t>
            </a:r>
            <a:r>
              <a:rPr lang="en-US" sz="3600">
                <a:latin typeface="Arial Black" pitchFamily="34" charset="0"/>
              </a:rPr>
              <a:t>_________________________</a:t>
            </a:r>
          </a:p>
          <a:p>
            <a:pPr defTabSz="1025525">
              <a:spcBef>
                <a:spcPct val="50000"/>
              </a:spcBef>
            </a:pPr>
            <a:r>
              <a:rPr lang="en-US" sz="2000">
                <a:latin typeface="Arial Black" pitchFamily="34" charset="0"/>
              </a:rPr>
              <a:t>                                         </a:t>
            </a:r>
            <a:endParaRPr lang="en-US" sz="3100">
              <a:latin typeface="Arial Black" pitchFamily="34" charset="0"/>
            </a:endParaRPr>
          </a:p>
          <a:p>
            <a:pPr defTabSz="1025525">
              <a:spcBef>
                <a:spcPct val="50000"/>
              </a:spcBef>
            </a:pPr>
            <a:r>
              <a:rPr lang="en-US" sz="2000">
                <a:latin typeface="Arial Black" pitchFamily="34" charset="0"/>
              </a:rPr>
              <a:t>                                        W</a:t>
            </a:r>
          </a:p>
        </p:txBody>
      </p:sp>
      <p:sp>
        <p:nvSpPr>
          <p:cNvPr id="21508" name="Text Box 7"/>
          <p:cNvSpPr txBox="1">
            <a:spLocks noChangeArrowheads="1"/>
          </p:cNvSpPr>
          <p:nvPr/>
        </p:nvSpPr>
        <p:spPr bwMode="auto">
          <a:xfrm>
            <a:off x="923925" y="3462338"/>
            <a:ext cx="8128000" cy="409575"/>
          </a:xfrm>
          <a:prstGeom prst="rect">
            <a:avLst/>
          </a:prstGeom>
          <a:noFill/>
          <a:ln w="12700">
            <a:noFill/>
            <a:miter lim="800000"/>
            <a:headEnd type="none" w="sm" len="sm"/>
            <a:tailEnd type="none" w="sm" len="sm"/>
          </a:ln>
        </p:spPr>
        <p:txBody>
          <a:bodyPr wrap="none" lIns="102577" tIns="51289" rIns="102577" bIns="51289">
            <a:spAutoFit/>
          </a:bodyPr>
          <a:lstStyle/>
          <a:p>
            <a:pPr defTabSz="1025525"/>
            <a:r>
              <a:rPr lang="en-US" sz="2000">
                <a:latin typeface="Arial Black" pitchFamily="34" charset="0"/>
              </a:rPr>
              <a:t>For selection acting only against recessive homozygote:</a:t>
            </a:r>
          </a:p>
        </p:txBody>
      </p:sp>
      <p:sp>
        <p:nvSpPr>
          <p:cNvPr id="21509" name="Line 8"/>
          <p:cNvSpPr>
            <a:spLocks noChangeShapeType="1"/>
          </p:cNvSpPr>
          <p:nvPr/>
        </p:nvSpPr>
        <p:spPr bwMode="auto">
          <a:xfrm>
            <a:off x="3276600" y="2438400"/>
            <a:ext cx="685800" cy="0"/>
          </a:xfrm>
          <a:prstGeom prst="line">
            <a:avLst/>
          </a:prstGeom>
          <a:noFill/>
          <a:ln w="38100">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304800" y="0"/>
            <a:ext cx="8382000" cy="6740525"/>
          </a:xfrm>
          <a:prstGeom prst="rect">
            <a:avLst/>
          </a:prstGeom>
          <a:noFill/>
          <a:ln w="9525">
            <a:noFill/>
            <a:miter lim="800000"/>
            <a:headEnd/>
            <a:tailEnd/>
          </a:ln>
        </p:spPr>
        <p:txBody>
          <a:bodyPr>
            <a:spAutoFit/>
          </a:bodyPr>
          <a:lstStyle/>
          <a:p>
            <a:r>
              <a:rPr lang="en-US"/>
              <a:t>Haploid Selection:</a:t>
            </a:r>
          </a:p>
          <a:p>
            <a:endParaRPr lang="en-US"/>
          </a:p>
          <a:p>
            <a:r>
              <a:rPr lang="en-US"/>
              <a:t>qWr                        –        q ; numerator = qWr - q(pWR + qWr)</a:t>
            </a:r>
          </a:p>
          <a:p>
            <a:r>
              <a:rPr lang="en-US"/>
              <a:t>(pWR + qWr)</a:t>
            </a:r>
          </a:p>
          <a:p>
            <a:endParaRPr lang="en-US"/>
          </a:p>
          <a:p>
            <a:r>
              <a:rPr lang="en-US"/>
              <a:t>q(1-s) – q(p(1) + q(1-s))</a:t>
            </a:r>
          </a:p>
          <a:p>
            <a:endParaRPr lang="en-US"/>
          </a:p>
          <a:p>
            <a:r>
              <a:rPr lang="en-US"/>
              <a:t>q(1-s) – q(p + q – qs)</a:t>
            </a:r>
          </a:p>
          <a:p>
            <a:endParaRPr lang="en-US"/>
          </a:p>
          <a:p>
            <a:r>
              <a:rPr lang="en-US"/>
              <a:t>q(1-s) – q(1-qs)</a:t>
            </a:r>
          </a:p>
          <a:p>
            <a:endParaRPr lang="en-US"/>
          </a:p>
          <a:p>
            <a:r>
              <a:rPr lang="en-US"/>
              <a:t>q –qs – q + qqs</a:t>
            </a:r>
          </a:p>
          <a:p>
            <a:endParaRPr lang="en-US"/>
          </a:p>
          <a:p>
            <a:r>
              <a:rPr lang="en-US"/>
              <a:t>-qs + qqs</a:t>
            </a:r>
          </a:p>
          <a:p>
            <a:endParaRPr lang="en-US"/>
          </a:p>
          <a:p>
            <a:r>
              <a:rPr lang="en-US"/>
              <a:t>-qs(1-q)</a:t>
            </a:r>
          </a:p>
          <a:p>
            <a:endParaRPr lang="en-US"/>
          </a:p>
          <a:p>
            <a:r>
              <a:rPr lang="en-US"/>
              <a:t>-qps = -spq/ mean fitness</a:t>
            </a:r>
          </a:p>
        </p:txBody>
      </p:sp>
      <p:sp>
        <p:nvSpPr>
          <p:cNvPr id="22531" name="Line 5"/>
          <p:cNvSpPr>
            <a:spLocks noChangeShapeType="1"/>
          </p:cNvSpPr>
          <p:nvPr/>
        </p:nvSpPr>
        <p:spPr bwMode="auto">
          <a:xfrm>
            <a:off x="381000" y="1143000"/>
            <a:ext cx="19812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28625" y="852488"/>
            <a:ext cx="8355013" cy="5413375"/>
          </a:xfrm>
          <a:prstGeom prst="rect">
            <a:avLst/>
          </a:prstGeom>
          <a:noFill/>
          <a:ln w="12700">
            <a:noFill/>
            <a:miter lim="800000"/>
            <a:headEnd type="none" w="sm" len="sm"/>
            <a:tailEnd type="none" w="sm" len="sm"/>
          </a:ln>
        </p:spPr>
        <p:txBody>
          <a:bodyPr wrap="none" lIns="102577" tIns="51289" rIns="102577" bIns="51289">
            <a:spAutoFit/>
          </a:bodyPr>
          <a:lstStyle/>
          <a:p>
            <a:pPr defTabSz="1025525"/>
            <a:r>
              <a:rPr lang="en-US" sz="2000">
                <a:latin typeface="Arial Black" pitchFamily="34" charset="0"/>
              </a:rPr>
              <a:t>How quickly can selection change allele frequencies??</a:t>
            </a:r>
          </a:p>
          <a:p>
            <a:pPr defTabSz="1025525"/>
            <a:endParaRPr lang="en-US" sz="2000">
              <a:latin typeface="Arial Black" pitchFamily="34" charset="0"/>
            </a:endParaRPr>
          </a:p>
          <a:p>
            <a:pPr defTabSz="1025525"/>
            <a:r>
              <a:rPr lang="en-US" sz="2000">
                <a:latin typeface="Arial Black" pitchFamily="34" charset="0"/>
              </a:rPr>
              <a:t>theory:</a:t>
            </a:r>
          </a:p>
          <a:p>
            <a:pPr defTabSz="1025525"/>
            <a:endParaRPr lang="en-US" sz="2000">
              <a:latin typeface="Arial Black" pitchFamily="34" charset="0"/>
            </a:endParaRPr>
          </a:p>
          <a:p>
            <a:pPr defTabSz="1025525"/>
            <a:r>
              <a:rPr lang="en-US" sz="2000">
                <a:latin typeface="Arial Black" pitchFamily="34" charset="0"/>
              </a:rPr>
              <a:t>for selection against a lethal recessive in the homozygote</a:t>
            </a:r>
          </a:p>
          <a:p>
            <a:pPr defTabSz="1025525"/>
            <a:r>
              <a:rPr lang="en-US" sz="2000">
                <a:latin typeface="Arial Black" pitchFamily="34" charset="0"/>
              </a:rPr>
              <a:t>  condition</a:t>
            </a:r>
          </a:p>
          <a:p>
            <a:pPr defTabSz="1025525"/>
            <a:endParaRPr lang="en-US" sz="2000">
              <a:latin typeface="Arial Black" pitchFamily="34" charset="0"/>
            </a:endParaRPr>
          </a:p>
          <a:p>
            <a:pPr defTabSz="1025525"/>
            <a:r>
              <a:rPr lang="en-US" sz="2000">
                <a:latin typeface="Arial Black" pitchFamily="34" charset="0"/>
              </a:rPr>
              <a:t>say  RR Rr rr   and   rr  is lethal (dies before reproducing)</a:t>
            </a:r>
          </a:p>
          <a:p>
            <a:pPr defTabSz="1025525"/>
            <a:endParaRPr lang="en-US" sz="2000">
              <a:latin typeface="Arial Black" pitchFamily="34" charset="0"/>
            </a:endParaRPr>
          </a:p>
          <a:p>
            <a:pPr defTabSz="1025525"/>
            <a:endParaRPr lang="en-US" sz="2000">
              <a:latin typeface="Arial Black" pitchFamily="34" charset="0"/>
            </a:endParaRPr>
          </a:p>
          <a:p>
            <a:pPr defTabSz="1025525"/>
            <a:r>
              <a:rPr lang="en-US" sz="4000">
                <a:latin typeface="Arial Black" pitchFamily="34" charset="0"/>
              </a:rPr>
              <a:t>t = 1/q</a:t>
            </a:r>
            <a:r>
              <a:rPr lang="en-US" sz="4500" baseline="-25000">
                <a:latin typeface="Arial Black" pitchFamily="34" charset="0"/>
              </a:rPr>
              <a:t>t</a:t>
            </a:r>
            <a:r>
              <a:rPr lang="en-US" sz="4000">
                <a:latin typeface="Arial Black" pitchFamily="34" charset="0"/>
              </a:rPr>
              <a:t>  -   1/q</a:t>
            </a:r>
            <a:r>
              <a:rPr lang="en-US" sz="4500" baseline="-25000">
                <a:latin typeface="Arial Black" pitchFamily="34" charset="0"/>
              </a:rPr>
              <a:t>o</a:t>
            </a:r>
          </a:p>
          <a:p>
            <a:pPr defTabSz="1025525"/>
            <a:endParaRPr lang="en-US" sz="4500" baseline="-25000">
              <a:latin typeface="Arial Black" pitchFamily="34" charset="0"/>
            </a:endParaRPr>
          </a:p>
          <a:p>
            <a:pPr defTabSz="1025525"/>
            <a:r>
              <a:rPr lang="en-US" sz="3600">
                <a:latin typeface="Arial Black" pitchFamily="34" charset="0"/>
              </a:rPr>
              <a:t>t is number of generations</a:t>
            </a:r>
            <a:endParaRPr lang="en-US" sz="2000">
              <a:latin typeface="Arial Black" pitchFamily="34" charset="0"/>
            </a:endParaRPr>
          </a:p>
          <a:p>
            <a:pPr defTabSz="1025525"/>
            <a:endParaRPr lang="en-US" sz="2000">
              <a:latin typeface="Arial Black" pitchFamily="34" charset="0"/>
            </a:endParaRPr>
          </a:p>
          <a:p>
            <a:pPr defTabSz="1025525"/>
            <a:endParaRPr lang="en-US" sz="2000">
              <a:latin typeface="Arial Black"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06_F22"/>
          <p:cNvPicPr>
            <a:picLocks noChangeAspect="1" noChangeArrowheads="1"/>
          </p:cNvPicPr>
          <p:nvPr/>
        </p:nvPicPr>
        <p:blipFill>
          <a:blip r:embed="rId3" cstate="print"/>
          <a:srcRect/>
          <a:stretch>
            <a:fillRect/>
          </a:stretch>
        </p:blipFill>
        <p:spPr bwMode="auto">
          <a:xfrm>
            <a:off x="1295400" y="1752600"/>
            <a:ext cx="6400800" cy="4719638"/>
          </a:xfrm>
          <a:prstGeom prst="rect">
            <a:avLst/>
          </a:prstGeom>
          <a:noFill/>
          <a:ln w="9525">
            <a:noFill/>
            <a:miter lim="800000"/>
            <a:headEnd/>
            <a:tailEnd/>
          </a:ln>
        </p:spPr>
      </p:pic>
      <p:sp>
        <p:nvSpPr>
          <p:cNvPr id="24579" name="Rectangle 3"/>
          <p:cNvSpPr>
            <a:spLocks noChangeArrowheads="1"/>
          </p:cNvSpPr>
          <p:nvPr/>
        </p:nvSpPr>
        <p:spPr bwMode="auto">
          <a:xfrm>
            <a:off x="0" y="0"/>
            <a:ext cx="9403536" cy="1311128"/>
          </a:xfrm>
          <a:prstGeom prst="rect">
            <a:avLst/>
          </a:prstGeom>
          <a:noFill/>
          <a:ln w="9525">
            <a:noFill/>
            <a:miter lim="800000"/>
            <a:headEnd/>
            <a:tailEnd/>
          </a:ln>
        </p:spPr>
        <p:txBody>
          <a:bodyPr wrap="none">
            <a:spAutoFit/>
          </a:bodyPr>
          <a:lstStyle/>
          <a:p>
            <a:pPr eaLnBrk="1" hangingPunct="1">
              <a:spcBef>
                <a:spcPct val="30000"/>
              </a:spcBef>
            </a:pPr>
            <a:r>
              <a:rPr lang="en-US" sz="2200" dirty="0">
                <a:latin typeface="Arial" pitchFamily="34" charset="0"/>
                <a:cs typeface="Arial" pitchFamily="34" charset="0"/>
              </a:rPr>
              <a:t>Predicted change in the frequency of </a:t>
            </a:r>
            <a:r>
              <a:rPr lang="en-US" sz="2200" dirty="0" err="1">
                <a:latin typeface="Arial" pitchFamily="34" charset="0"/>
                <a:cs typeface="Arial" pitchFamily="34" charset="0"/>
              </a:rPr>
              <a:t>homozygotes</a:t>
            </a:r>
            <a:r>
              <a:rPr lang="en-US" sz="2200" dirty="0">
                <a:latin typeface="Arial" pitchFamily="34" charset="0"/>
                <a:cs typeface="Arial" pitchFamily="34" charset="0"/>
              </a:rPr>
              <a:t> for a putative allele </a:t>
            </a:r>
          </a:p>
          <a:p>
            <a:pPr eaLnBrk="1" hangingPunct="1">
              <a:spcBef>
                <a:spcPct val="30000"/>
              </a:spcBef>
            </a:pPr>
            <a:r>
              <a:rPr lang="en-US" sz="2200" dirty="0">
                <a:latin typeface="Arial" pitchFamily="34" charset="0"/>
                <a:cs typeface="Arial" pitchFamily="34" charset="0"/>
              </a:rPr>
              <a:t>for feeblemindedness under a eugenic sterilization program that prevents </a:t>
            </a:r>
          </a:p>
          <a:p>
            <a:pPr eaLnBrk="1" hangingPunct="1">
              <a:spcBef>
                <a:spcPct val="30000"/>
              </a:spcBef>
            </a:pPr>
            <a:r>
              <a:rPr lang="en-US" sz="2200" dirty="0">
                <a:latin typeface="Arial" pitchFamily="34" charset="0"/>
                <a:cs typeface="Arial" pitchFamily="34" charset="0"/>
              </a:rPr>
              <a:t>homozygous recessive individuals from reproducing.</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06_F12"/>
          <p:cNvPicPr>
            <a:picLocks noChangeAspect="1" noChangeArrowheads="1"/>
          </p:cNvPicPr>
          <p:nvPr/>
        </p:nvPicPr>
        <p:blipFill>
          <a:blip r:embed="rId3" cstate="print"/>
          <a:srcRect/>
          <a:stretch>
            <a:fillRect/>
          </a:stretch>
        </p:blipFill>
        <p:spPr bwMode="auto">
          <a:xfrm>
            <a:off x="304800" y="1473200"/>
            <a:ext cx="8531225" cy="3922713"/>
          </a:xfrm>
          <a:prstGeom prst="rect">
            <a:avLst/>
          </a:prstGeom>
          <a:noFill/>
          <a:ln w="9525">
            <a:noFill/>
            <a:miter lim="800000"/>
            <a:headEnd/>
            <a:tailEnd/>
          </a:ln>
        </p:spPr>
      </p:pic>
      <p:sp>
        <p:nvSpPr>
          <p:cNvPr id="25603" name="Rectangle 3"/>
          <p:cNvSpPr>
            <a:spLocks noChangeArrowheads="1"/>
          </p:cNvSpPr>
          <p:nvPr/>
        </p:nvSpPr>
        <p:spPr bwMode="auto">
          <a:xfrm>
            <a:off x="0" y="228600"/>
            <a:ext cx="8818440" cy="769441"/>
          </a:xfrm>
          <a:prstGeom prst="rect">
            <a:avLst/>
          </a:prstGeom>
          <a:noFill/>
          <a:ln w="9525">
            <a:noFill/>
            <a:miter lim="800000"/>
            <a:headEnd/>
            <a:tailEnd/>
          </a:ln>
        </p:spPr>
        <p:txBody>
          <a:bodyPr wrap="none">
            <a:spAutoFit/>
          </a:bodyPr>
          <a:lstStyle/>
          <a:p>
            <a:r>
              <a:rPr lang="en-US" sz="2200" dirty="0">
                <a:latin typeface="Arial" pitchFamily="34" charset="0"/>
                <a:cs typeface="Arial" pitchFamily="34" charset="0"/>
              </a:rPr>
              <a:t>Persistent selection can change allele frequencies: Heterozygote has</a:t>
            </a:r>
          </a:p>
          <a:p>
            <a:r>
              <a:rPr lang="en-US" sz="2200" dirty="0">
                <a:latin typeface="Arial" pitchFamily="34" charset="0"/>
                <a:cs typeface="Arial" pitchFamily="34" charset="0"/>
              </a:rPr>
              <a:t>         intermediate fitness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06_F13"/>
          <p:cNvPicPr>
            <a:picLocks noChangeAspect="1" noChangeArrowheads="1"/>
          </p:cNvPicPr>
          <p:nvPr/>
        </p:nvPicPr>
        <p:blipFill>
          <a:blip r:embed="rId3" cstate="print"/>
          <a:srcRect/>
          <a:stretch>
            <a:fillRect/>
          </a:stretch>
        </p:blipFill>
        <p:spPr bwMode="auto">
          <a:xfrm>
            <a:off x="304800" y="469900"/>
            <a:ext cx="8531225" cy="5935663"/>
          </a:xfrm>
          <a:prstGeom prst="rect">
            <a:avLst/>
          </a:prstGeom>
          <a:noFill/>
          <a:ln w="9525">
            <a:noFill/>
            <a:miter lim="800000"/>
            <a:headEnd/>
            <a:tailEnd/>
          </a:ln>
        </p:spPr>
      </p:pic>
      <p:sp>
        <p:nvSpPr>
          <p:cNvPr id="26627" name="Text Box 3"/>
          <p:cNvSpPr txBox="1">
            <a:spLocks noChangeArrowheads="1"/>
          </p:cNvSpPr>
          <p:nvPr/>
        </p:nvSpPr>
        <p:spPr bwMode="auto">
          <a:xfrm>
            <a:off x="1736725" y="193675"/>
            <a:ext cx="1884427"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V. Examples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06_F15"/>
          <p:cNvPicPr>
            <a:picLocks noChangeAspect="1" noChangeArrowheads="1"/>
          </p:cNvPicPr>
          <p:nvPr/>
        </p:nvPicPr>
        <p:blipFill>
          <a:blip r:embed="rId3" cstate="print"/>
          <a:srcRect/>
          <a:stretch>
            <a:fillRect/>
          </a:stretch>
        </p:blipFill>
        <p:spPr bwMode="auto">
          <a:xfrm>
            <a:off x="304800" y="1676400"/>
            <a:ext cx="8531225" cy="3516313"/>
          </a:xfrm>
          <a:prstGeom prst="rect">
            <a:avLst/>
          </a:prstGeom>
          <a:noFill/>
          <a:ln w="9525">
            <a:noFill/>
            <a:miter lim="800000"/>
            <a:headEnd/>
            <a:tailEnd/>
          </a:ln>
        </p:spPr>
      </p:pic>
      <p:sp>
        <p:nvSpPr>
          <p:cNvPr id="28675" name="Text Box 3"/>
          <p:cNvSpPr txBox="1">
            <a:spLocks noChangeArrowheads="1"/>
          </p:cNvSpPr>
          <p:nvPr/>
        </p:nvSpPr>
        <p:spPr bwMode="auto">
          <a:xfrm>
            <a:off x="669925" y="346075"/>
            <a:ext cx="3728906"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Natural Selection and HIV</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6_F16"/>
          <p:cNvPicPr>
            <a:picLocks noChangeAspect="1" noChangeArrowheads="1"/>
          </p:cNvPicPr>
          <p:nvPr/>
        </p:nvPicPr>
        <p:blipFill>
          <a:blip r:embed="rId3" cstate="print"/>
          <a:srcRect/>
          <a:stretch>
            <a:fillRect/>
          </a:stretch>
        </p:blipFill>
        <p:spPr bwMode="auto">
          <a:xfrm>
            <a:off x="1219200" y="685800"/>
            <a:ext cx="3944938" cy="5562600"/>
          </a:xfrm>
          <a:prstGeom prst="rect">
            <a:avLst/>
          </a:prstGeom>
          <a:noFill/>
          <a:ln w="9525">
            <a:noFill/>
            <a:miter lim="800000"/>
            <a:headEnd/>
            <a:tailEnd/>
          </a:ln>
        </p:spPr>
      </p:pic>
      <p:sp>
        <p:nvSpPr>
          <p:cNvPr id="29699" name="Rectangle 3"/>
          <p:cNvSpPr>
            <a:spLocks noChangeArrowheads="1"/>
          </p:cNvSpPr>
          <p:nvPr/>
        </p:nvSpPr>
        <p:spPr bwMode="auto">
          <a:xfrm>
            <a:off x="762000" y="0"/>
            <a:ext cx="7000634"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Evolution in laboratory populations of flour beetles</a:t>
            </a:r>
          </a:p>
        </p:txBody>
      </p:sp>
      <p:pic>
        <p:nvPicPr>
          <p:cNvPr id="4" name="Picture 2" descr="06_F00"/>
          <p:cNvPicPr>
            <a:picLocks noChangeAspect="1" noChangeArrowheads="1"/>
          </p:cNvPicPr>
          <p:nvPr/>
        </p:nvPicPr>
        <p:blipFill>
          <a:blip r:embed="rId4" cstate="print"/>
          <a:srcRect b="8267"/>
          <a:stretch>
            <a:fillRect/>
          </a:stretch>
        </p:blipFill>
        <p:spPr bwMode="auto">
          <a:xfrm>
            <a:off x="5715000" y="990600"/>
            <a:ext cx="2862470" cy="13716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06_F17"/>
          <p:cNvPicPr>
            <a:picLocks noChangeAspect="1" noChangeArrowheads="1"/>
          </p:cNvPicPr>
          <p:nvPr/>
        </p:nvPicPr>
        <p:blipFill>
          <a:blip r:embed="rId3" cstate="print"/>
          <a:srcRect/>
          <a:stretch>
            <a:fillRect/>
          </a:stretch>
        </p:blipFill>
        <p:spPr bwMode="auto">
          <a:xfrm>
            <a:off x="927100" y="228600"/>
            <a:ext cx="72882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06_F01"/>
          <p:cNvPicPr>
            <a:picLocks noChangeAspect="1" noChangeArrowheads="1"/>
          </p:cNvPicPr>
          <p:nvPr/>
        </p:nvPicPr>
        <p:blipFill>
          <a:blip r:embed="rId3" cstate="print"/>
          <a:srcRect/>
          <a:stretch>
            <a:fillRect/>
          </a:stretch>
        </p:blipFill>
        <p:spPr bwMode="auto">
          <a:xfrm>
            <a:off x="1485900" y="228600"/>
            <a:ext cx="6170613" cy="6399213"/>
          </a:xfrm>
          <a:prstGeom prst="rect">
            <a:avLst/>
          </a:prstGeom>
          <a:noFill/>
          <a:ln w="9525">
            <a:noFill/>
            <a:miter lim="800000"/>
            <a:headEnd/>
            <a:tailEnd/>
          </a:ln>
        </p:spPr>
      </p:pic>
      <p:sp>
        <p:nvSpPr>
          <p:cNvPr id="4099" name="Text Box 3"/>
          <p:cNvSpPr txBox="1">
            <a:spLocks noChangeArrowheads="1"/>
          </p:cNvSpPr>
          <p:nvPr/>
        </p:nvSpPr>
        <p:spPr bwMode="auto">
          <a:xfrm>
            <a:off x="212725" y="574675"/>
            <a:ext cx="1927131" cy="1938992"/>
          </a:xfrm>
          <a:prstGeom prst="rect">
            <a:avLst/>
          </a:prstGeom>
          <a:noFill/>
          <a:ln w="9525">
            <a:noFill/>
            <a:miter lim="800000"/>
            <a:headEnd/>
            <a:tailEnd/>
          </a:ln>
        </p:spPr>
        <p:txBody>
          <a:bodyPr wrap="none">
            <a:spAutoFit/>
          </a:bodyPr>
          <a:lstStyle/>
          <a:p>
            <a:r>
              <a:rPr lang="en-US" b="1">
                <a:latin typeface="Arial" pitchFamily="34" charset="0"/>
                <a:cs typeface="Arial" pitchFamily="34" charset="0"/>
              </a:rPr>
              <a:t>Developing </a:t>
            </a:r>
          </a:p>
          <a:p>
            <a:r>
              <a:rPr lang="en-US" b="1">
                <a:latin typeface="Arial" pitchFamily="34" charset="0"/>
                <a:cs typeface="Arial" pitchFamily="34" charset="0"/>
              </a:rPr>
              <a:t>Population</a:t>
            </a:r>
          </a:p>
          <a:p>
            <a:r>
              <a:rPr lang="en-US" b="1">
                <a:latin typeface="Arial" pitchFamily="34" charset="0"/>
                <a:cs typeface="Arial" pitchFamily="34" charset="0"/>
              </a:rPr>
              <a:t>Genetic</a:t>
            </a:r>
          </a:p>
          <a:p>
            <a:r>
              <a:rPr lang="en-US" b="1">
                <a:latin typeface="Arial" pitchFamily="34" charset="0"/>
                <a:cs typeface="Arial" pitchFamily="34" charset="0"/>
              </a:rPr>
              <a:t>Models</a:t>
            </a:r>
          </a:p>
          <a:p>
            <a:endParaRPr lang="en-US" b="1">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ChangeArrowheads="1"/>
          </p:cNvSpPr>
          <p:nvPr/>
        </p:nvSpPr>
        <p:spPr bwMode="auto">
          <a:xfrm>
            <a:off x="1828800" y="1524000"/>
            <a:ext cx="6305550" cy="646113"/>
          </a:xfrm>
          <a:prstGeom prst="rect">
            <a:avLst/>
          </a:prstGeom>
          <a:noFill/>
          <a:ln w="9525">
            <a:noFill/>
            <a:miter lim="800000"/>
            <a:headEnd/>
            <a:tailEnd/>
          </a:ln>
        </p:spPr>
        <p:txBody>
          <a:bodyPr wrap="none">
            <a:spAutoFit/>
          </a:bodyPr>
          <a:lstStyle/>
          <a:p>
            <a:r>
              <a:rPr lang="en-US" sz="3600">
                <a:latin typeface="Arial" charset="0"/>
                <a:cs typeface="Arial" charset="0"/>
              </a:rPr>
              <a:t>VI. Different types of selection</a:t>
            </a:r>
            <a:endParaRPr lang="en-US" sz="360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06_F14"/>
          <p:cNvPicPr>
            <a:picLocks noChangeAspect="1" noChangeArrowheads="1"/>
          </p:cNvPicPr>
          <p:nvPr/>
        </p:nvPicPr>
        <p:blipFill>
          <a:blip r:embed="rId3" cstate="print"/>
          <a:srcRect/>
          <a:stretch>
            <a:fillRect/>
          </a:stretch>
        </p:blipFill>
        <p:spPr bwMode="auto">
          <a:xfrm>
            <a:off x="990600" y="1219200"/>
            <a:ext cx="6946900" cy="5284788"/>
          </a:xfrm>
          <a:prstGeom prst="rect">
            <a:avLst/>
          </a:prstGeom>
          <a:noFill/>
          <a:ln w="9525">
            <a:noFill/>
            <a:miter lim="800000"/>
            <a:headEnd/>
            <a:tailEnd/>
          </a:ln>
        </p:spPr>
      </p:pic>
      <p:sp>
        <p:nvSpPr>
          <p:cNvPr id="27651" name="Rectangle 3"/>
          <p:cNvSpPr>
            <a:spLocks noChangeArrowheads="1"/>
          </p:cNvSpPr>
          <p:nvPr/>
        </p:nvSpPr>
        <p:spPr bwMode="auto">
          <a:xfrm>
            <a:off x="0" y="0"/>
            <a:ext cx="9360255" cy="83099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Selection can change genotype frequencies so that they cannot be </a:t>
            </a:r>
          </a:p>
          <a:p>
            <a:r>
              <a:rPr lang="en-US" dirty="0">
                <a:latin typeface="Arial" pitchFamily="34" charset="0"/>
                <a:cs typeface="Arial" pitchFamily="34" charset="0"/>
              </a:rPr>
              <a:t>calculated by multiplying the allele frequencies</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152400" y="152400"/>
            <a:ext cx="8839200" cy="6618288"/>
          </a:xfrm>
          <a:prstGeom prst="rect">
            <a:avLst/>
          </a:prstGeom>
          <a:noFill/>
          <a:ln w="12700">
            <a:noFill/>
            <a:miter lim="800000"/>
            <a:headEnd type="none" w="sm" len="sm"/>
            <a:tailEnd type="none" w="sm" len="sm"/>
          </a:ln>
        </p:spPr>
        <p:txBody>
          <a:bodyPr lIns="102577" tIns="51289" rIns="102577" bIns="51289">
            <a:spAutoFit/>
          </a:bodyPr>
          <a:lstStyle/>
          <a:p>
            <a:pPr defTabSz="1025525"/>
            <a:r>
              <a:rPr lang="en-US" sz="2000" dirty="0">
                <a:latin typeface="Arial Black" pitchFamily="34" charset="0"/>
              </a:rPr>
              <a:t>change(q) =  </a:t>
            </a:r>
            <a:r>
              <a:rPr lang="en-US" sz="2700" dirty="0" err="1">
                <a:latin typeface="Arial Black" pitchFamily="34" charset="0"/>
              </a:rPr>
              <a:t>pq</a:t>
            </a:r>
            <a:r>
              <a:rPr lang="en-US" sz="2700" dirty="0">
                <a:latin typeface="Arial Black" pitchFamily="34" charset="0"/>
              </a:rPr>
              <a:t>[ q(</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 – </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 + p(</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 – </a:t>
            </a:r>
            <a:r>
              <a:rPr lang="en-US" sz="2700" dirty="0" err="1">
                <a:latin typeface="Arial Black" pitchFamily="34" charset="0"/>
              </a:rPr>
              <a:t>w</a:t>
            </a:r>
            <a:r>
              <a:rPr lang="en-US" sz="2700" baseline="-25000" dirty="0" err="1">
                <a:latin typeface="Arial Black" pitchFamily="34" charset="0"/>
              </a:rPr>
              <a:t>RR</a:t>
            </a:r>
            <a:r>
              <a:rPr lang="en-US" sz="2700" dirty="0">
                <a:latin typeface="Arial Black" pitchFamily="34" charset="0"/>
              </a:rPr>
              <a:t>)]</a:t>
            </a:r>
          </a:p>
          <a:p>
            <a:pPr algn="ctr" defTabSz="1025525"/>
            <a:r>
              <a:rPr lang="en-US" sz="2000" dirty="0">
                <a:latin typeface="Arial Black" pitchFamily="34" charset="0"/>
              </a:rPr>
              <a:t>                    </a:t>
            </a:r>
            <a:r>
              <a:rPr lang="en-US" sz="3600" dirty="0">
                <a:latin typeface="Arial Black" pitchFamily="34" charset="0"/>
              </a:rPr>
              <a:t>_________________________</a:t>
            </a:r>
            <a:endParaRPr lang="en-US" sz="1800" dirty="0">
              <a:latin typeface="Arial" charset="0"/>
              <a:cs typeface="Arial" charset="0"/>
            </a:endParaRPr>
          </a:p>
          <a:p>
            <a:pPr defTabSz="1025525"/>
            <a:r>
              <a:rPr lang="en-US" sz="2000" dirty="0">
                <a:latin typeface="Arial Black" pitchFamily="34" charset="0"/>
              </a:rPr>
              <a:t>                                         </a:t>
            </a:r>
            <a:r>
              <a:rPr lang="en-US" sz="3100" dirty="0">
                <a:latin typeface="Arial Black" pitchFamily="34" charset="0"/>
              </a:rPr>
              <a:t>-</a:t>
            </a:r>
          </a:p>
          <a:p>
            <a:pPr defTabSz="1025525"/>
            <a:r>
              <a:rPr lang="en-US" sz="2000" dirty="0">
                <a:latin typeface="Arial Black" pitchFamily="34" charset="0"/>
              </a:rPr>
              <a:t>                                        W</a:t>
            </a:r>
          </a:p>
          <a:p>
            <a:pPr defTabSz="1025525"/>
            <a:endParaRPr lang="en-US" sz="2000" dirty="0">
              <a:latin typeface="Arial Black" pitchFamily="34" charset="0"/>
            </a:endParaRPr>
          </a:p>
          <a:p>
            <a:pPr defTabSz="1025525"/>
            <a:r>
              <a:rPr lang="en-US" sz="2000" dirty="0">
                <a:latin typeface="Arial Black" pitchFamily="34" charset="0"/>
              </a:rPr>
              <a:t> with selection against either homozygote, heterozygote</a:t>
            </a:r>
          </a:p>
          <a:p>
            <a:pPr defTabSz="1025525"/>
            <a:r>
              <a:rPr lang="en-US" sz="2000" dirty="0">
                <a:latin typeface="Arial Black" pitchFamily="34" charset="0"/>
              </a:rPr>
              <a:t>   is favored </a:t>
            </a:r>
            <a:r>
              <a:rPr lang="en-US" sz="2000" dirty="0" err="1">
                <a:latin typeface="Arial Black" pitchFamily="34" charset="0"/>
              </a:rPr>
              <a:t>wrr</a:t>
            </a:r>
            <a:r>
              <a:rPr lang="en-US" sz="2000" dirty="0">
                <a:latin typeface="Arial Black" pitchFamily="34" charset="0"/>
              </a:rPr>
              <a:t> = 1-s2, </a:t>
            </a:r>
            <a:r>
              <a:rPr lang="en-US" sz="2000" dirty="0" err="1">
                <a:latin typeface="Arial Black" pitchFamily="34" charset="0"/>
              </a:rPr>
              <a:t>wRR</a:t>
            </a:r>
            <a:r>
              <a:rPr lang="en-US" sz="2000" dirty="0">
                <a:latin typeface="Arial Black" pitchFamily="34" charset="0"/>
              </a:rPr>
              <a:t> = 1-s1, </a:t>
            </a:r>
            <a:r>
              <a:rPr lang="en-US" sz="2000" dirty="0" err="1">
                <a:latin typeface="Arial Black" pitchFamily="34" charset="0"/>
              </a:rPr>
              <a:t>wRr</a:t>
            </a:r>
            <a:r>
              <a:rPr lang="en-US" sz="2000" dirty="0">
                <a:latin typeface="Arial Black" pitchFamily="34" charset="0"/>
              </a:rPr>
              <a:t> = 1: set above to 0</a:t>
            </a:r>
          </a:p>
          <a:p>
            <a:pPr defTabSz="1025525"/>
            <a:endParaRPr lang="en-US" sz="2000" dirty="0">
              <a:latin typeface="Arial Black" pitchFamily="34" charset="0"/>
            </a:endParaRPr>
          </a:p>
          <a:p>
            <a:pPr defTabSz="1025525"/>
            <a:r>
              <a:rPr lang="en-US" dirty="0">
                <a:latin typeface="Arial" pitchFamily="34" charset="0"/>
                <a:cs typeface="Arial" pitchFamily="34" charset="0"/>
              </a:rPr>
              <a:t>substitute 1-s1 and 1-s2: -qs2 + ps1 = 0</a:t>
            </a:r>
          </a:p>
          <a:p>
            <a:pPr defTabSz="1025525"/>
            <a:r>
              <a:rPr lang="en-US" dirty="0">
                <a:latin typeface="Arial" pitchFamily="34" charset="0"/>
                <a:cs typeface="Arial" pitchFamily="34" charset="0"/>
              </a:rPr>
              <a:t>ps1 – qs2 = 0; (1-q)s1 – qs2 = 0; s1 –s1q –s2q = 0</a:t>
            </a:r>
          </a:p>
          <a:p>
            <a:pPr defTabSz="1025525"/>
            <a:r>
              <a:rPr lang="en-US" dirty="0">
                <a:latin typeface="Arial" pitchFamily="34" charset="0"/>
                <a:cs typeface="Arial" pitchFamily="34" charset="0"/>
              </a:rPr>
              <a:t>q(s1 +s2) = s1</a:t>
            </a:r>
          </a:p>
          <a:p>
            <a:pPr defTabSz="1025525"/>
            <a:endParaRPr lang="en-US" dirty="0"/>
          </a:p>
          <a:p>
            <a:pPr defTabSz="1025525" eaLnBrk="1" hangingPunct="1">
              <a:spcBef>
                <a:spcPct val="30000"/>
              </a:spcBef>
            </a:pPr>
            <a:r>
              <a:rPr lang="en-US" sz="3100" dirty="0">
                <a:latin typeface="Arial Black" pitchFamily="34" charset="0"/>
              </a:rPr>
              <a:t>q at equilibrium = s1/(s1 + s2)</a:t>
            </a:r>
          </a:p>
          <a:p>
            <a:pPr defTabSz="1025525"/>
            <a:endParaRPr lang="en-US" sz="3100" dirty="0">
              <a:latin typeface="Arial Black" pitchFamily="34" charset="0"/>
            </a:endParaRPr>
          </a:p>
          <a:p>
            <a:pPr defTabSz="1025525"/>
            <a:r>
              <a:rPr lang="en-US" sz="3100" dirty="0">
                <a:latin typeface="Arial Black" pitchFamily="34" charset="0"/>
              </a:rPr>
              <a:t>with </a:t>
            </a:r>
            <a:r>
              <a:rPr lang="en-US" sz="3100" dirty="0" err="1">
                <a:latin typeface="Arial Black" pitchFamily="34" charset="0"/>
              </a:rPr>
              <a:t>Rr</a:t>
            </a:r>
            <a:r>
              <a:rPr lang="en-US" sz="3100" dirty="0">
                <a:latin typeface="Arial Black" pitchFamily="34" charset="0"/>
              </a:rPr>
              <a:t> favored, always find R, r </a:t>
            </a:r>
          </a:p>
          <a:p>
            <a:pPr defTabSz="1025525"/>
            <a:r>
              <a:rPr lang="en-US" sz="3100" dirty="0">
                <a:latin typeface="Arial Black" pitchFamily="34" charset="0"/>
              </a:rPr>
              <a:t>   alleles in population</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06_F18"/>
          <p:cNvPicPr>
            <a:picLocks noChangeAspect="1" noChangeArrowheads="1"/>
          </p:cNvPicPr>
          <p:nvPr/>
        </p:nvPicPr>
        <p:blipFill>
          <a:blip r:embed="rId3" cstate="print"/>
          <a:srcRect/>
          <a:stretch>
            <a:fillRect/>
          </a:stretch>
        </p:blipFill>
        <p:spPr bwMode="auto">
          <a:xfrm>
            <a:off x="673100" y="228600"/>
            <a:ext cx="7813675" cy="6399213"/>
          </a:xfrm>
          <a:prstGeom prst="rect">
            <a:avLst/>
          </a:prstGeom>
          <a:noFill/>
          <a:ln w="9525">
            <a:noFill/>
            <a:miter lim="800000"/>
            <a:headEnd/>
            <a:tailEnd/>
          </a:ln>
        </p:spPr>
      </p:pic>
      <p:sp>
        <p:nvSpPr>
          <p:cNvPr id="33795" name="Text Box 3"/>
          <p:cNvSpPr txBox="1">
            <a:spLocks noChangeArrowheads="1"/>
          </p:cNvSpPr>
          <p:nvPr/>
        </p:nvSpPr>
        <p:spPr bwMode="auto">
          <a:xfrm>
            <a:off x="898525" y="41275"/>
            <a:ext cx="7588937" cy="461665"/>
          </a:xfrm>
          <a:prstGeom prst="rect">
            <a:avLst/>
          </a:prstGeom>
          <a:noFill/>
          <a:ln w="9525">
            <a:noFill/>
            <a:miter lim="800000"/>
            <a:headEnd/>
            <a:tailEnd/>
          </a:ln>
        </p:spPr>
        <p:txBody>
          <a:bodyPr wrap="none">
            <a:spAutoFit/>
          </a:bodyPr>
          <a:lstStyle/>
          <a:p>
            <a:r>
              <a:rPr lang="en-US" dirty="0">
                <a:latin typeface="Arial" pitchFamily="34" charset="0"/>
                <a:ea typeface="Thorndale Duospace WT SC" pitchFamily="49" charset="-128"/>
                <a:cs typeface="Arial" pitchFamily="34" charset="0"/>
              </a:rPr>
              <a:t>Selection favoring the Heterozygote = </a:t>
            </a:r>
            <a:r>
              <a:rPr lang="en-US" dirty="0" err="1">
                <a:latin typeface="Arial" pitchFamily="34" charset="0"/>
                <a:ea typeface="Thorndale Duospace WT SC" pitchFamily="49" charset="-128"/>
                <a:cs typeface="Arial" pitchFamily="34" charset="0"/>
              </a:rPr>
              <a:t>Overdominance</a:t>
            </a:r>
            <a:endParaRPr lang="en-US" dirty="0">
              <a:latin typeface="Arial" pitchFamily="34" charset="0"/>
              <a:ea typeface="Thorndale Duospace WT SC" pitchFamily="49" charset="-128"/>
              <a:cs typeface="Arial" pitchFamily="34" charset="0"/>
            </a:endParaRPr>
          </a:p>
        </p:txBody>
      </p:sp>
      <p:sp>
        <p:nvSpPr>
          <p:cNvPr id="33796" name="Rectangle 4"/>
          <p:cNvSpPr>
            <a:spLocks noChangeArrowheads="1"/>
          </p:cNvSpPr>
          <p:nvPr/>
        </p:nvSpPr>
        <p:spPr bwMode="auto">
          <a:xfrm>
            <a:off x="2286000" y="2516188"/>
            <a:ext cx="4572000" cy="1827212"/>
          </a:xfrm>
          <a:prstGeom prst="rect">
            <a:avLst/>
          </a:prstGeom>
          <a:noFill/>
          <a:ln w="9525">
            <a:noFill/>
            <a:miter lim="800000"/>
            <a:headEnd/>
            <a:tailEnd/>
          </a:ln>
        </p:spPr>
        <p:txBody>
          <a:bodyPr>
            <a:spAutoFit/>
          </a:bodyPr>
          <a:lstStyle/>
          <a:p>
            <a:endParaRPr lang="en-US">
              <a:solidFill>
                <a:schemeClr val="tx2"/>
              </a:solidFill>
            </a:endParaRPr>
          </a:p>
          <a:p>
            <a:endParaRPr lang="en-US">
              <a:solidFill>
                <a:schemeClr val="tx2"/>
              </a:solidFill>
            </a:endParaRPr>
          </a:p>
          <a:p>
            <a:pPr eaLnBrk="1" hangingPunct="1">
              <a:spcBef>
                <a:spcPct val="50000"/>
              </a:spcBef>
            </a:pPr>
            <a:endParaRPr lang="en-US" sz="4400">
              <a:solidFill>
                <a:schemeClr val="tx2"/>
              </a:solidFill>
            </a:endParaRPr>
          </a:p>
        </p:txBody>
      </p:sp>
      <p:sp>
        <p:nvSpPr>
          <p:cNvPr id="33797" name="Text Box 5"/>
          <p:cNvSpPr txBox="1">
            <a:spLocks noChangeArrowheads="1"/>
          </p:cNvSpPr>
          <p:nvPr/>
        </p:nvSpPr>
        <p:spPr bwMode="auto">
          <a:xfrm>
            <a:off x="2727325" y="4156075"/>
            <a:ext cx="6050054"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2 populations founded with allele freq = 0.5</a:t>
            </a:r>
          </a:p>
        </p:txBody>
      </p:sp>
      <p:sp>
        <p:nvSpPr>
          <p:cNvPr id="33798" name="Text Box 6"/>
          <p:cNvSpPr txBox="1">
            <a:spLocks noChangeArrowheads="1"/>
          </p:cNvSpPr>
          <p:nvPr/>
        </p:nvSpPr>
        <p:spPr bwMode="auto">
          <a:xfrm>
            <a:off x="3565525" y="6213475"/>
            <a:ext cx="3833101" cy="461665"/>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Maintains genetic variation</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23 M"/>
          <p:cNvPicPr>
            <a:picLocks noChangeAspect="1" noChangeArrowheads="1"/>
          </p:cNvPicPr>
          <p:nvPr/>
        </p:nvPicPr>
        <p:blipFill>
          <a:blip r:embed="rId3" cstate="print"/>
          <a:srcRect/>
          <a:stretch>
            <a:fillRect/>
          </a:stretch>
        </p:blipFill>
        <p:spPr bwMode="auto">
          <a:xfrm rot="-283764">
            <a:off x="2362200" y="152400"/>
            <a:ext cx="5899150" cy="6516688"/>
          </a:xfrm>
          <a:prstGeom prst="rect">
            <a:avLst/>
          </a:prstGeom>
          <a:noFill/>
          <a:ln w="9525">
            <a:noFill/>
            <a:miter lim="800000"/>
            <a:headEnd/>
            <a:tailEnd/>
          </a:ln>
        </p:spPr>
      </p:pic>
      <p:sp>
        <p:nvSpPr>
          <p:cNvPr id="34819" name="Text Box 3"/>
          <p:cNvSpPr txBox="1">
            <a:spLocks noChangeArrowheads="1"/>
          </p:cNvSpPr>
          <p:nvPr/>
        </p:nvSpPr>
        <p:spPr bwMode="auto">
          <a:xfrm>
            <a:off x="495300" y="731838"/>
            <a:ext cx="2847975" cy="4100512"/>
          </a:xfrm>
          <a:prstGeom prst="rect">
            <a:avLst/>
          </a:prstGeom>
          <a:noFill/>
          <a:ln w="12700">
            <a:noFill/>
            <a:miter lim="800000"/>
            <a:headEnd type="none" w="sm" len="sm"/>
            <a:tailEnd type="none" w="sm" len="sm"/>
          </a:ln>
        </p:spPr>
        <p:txBody>
          <a:bodyPr wrap="none" lIns="102577" tIns="51289" rIns="102577" bIns="51289">
            <a:spAutoFit/>
          </a:bodyPr>
          <a:lstStyle/>
          <a:p>
            <a:pPr defTabSz="1025525"/>
            <a:r>
              <a:rPr lang="en-US" sz="2000">
                <a:latin typeface="Arial Black" pitchFamily="34" charset="0"/>
              </a:rPr>
              <a:t>Sickle Cell Anemia</a:t>
            </a:r>
          </a:p>
          <a:p>
            <a:pPr defTabSz="1025525"/>
            <a:endParaRPr lang="en-US" sz="2000">
              <a:latin typeface="Arial Black" pitchFamily="34" charset="0"/>
            </a:endParaRPr>
          </a:p>
          <a:p>
            <a:pPr defTabSz="1025525"/>
            <a:r>
              <a:rPr lang="en-US" sz="2000">
                <a:latin typeface="Arial Black" pitchFamily="34" charset="0"/>
              </a:rPr>
              <a:t> and the evolution</a:t>
            </a:r>
          </a:p>
          <a:p>
            <a:pPr defTabSz="1025525"/>
            <a:r>
              <a:rPr lang="en-US" sz="2000">
                <a:latin typeface="Arial Black" pitchFamily="34" charset="0"/>
              </a:rPr>
              <a:t> </a:t>
            </a:r>
          </a:p>
          <a:p>
            <a:pPr defTabSz="1025525"/>
            <a:r>
              <a:rPr lang="en-US" sz="2000">
                <a:latin typeface="Arial Black" pitchFamily="34" charset="0"/>
              </a:rPr>
              <a:t> of resistance to</a:t>
            </a:r>
          </a:p>
          <a:p>
            <a:pPr defTabSz="1025525"/>
            <a:endParaRPr lang="en-US" sz="2000">
              <a:latin typeface="Arial Black" pitchFamily="34" charset="0"/>
            </a:endParaRPr>
          </a:p>
          <a:p>
            <a:pPr defTabSz="1025525"/>
            <a:r>
              <a:rPr lang="en-US" sz="2000">
                <a:latin typeface="Arial Black" pitchFamily="34" charset="0"/>
              </a:rPr>
              <a:t> malaria:</a:t>
            </a:r>
          </a:p>
          <a:p>
            <a:pPr defTabSz="1025525"/>
            <a:endParaRPr lang="en-US" sz="2000">
              <a:latin typeface="Arial Black" pitchFamily="34" charset="0"/>
            </a:endParaRPr>
          </a:p>
          <a:p>
            <a:pPr defTabSz="1025525"/>
            <a:r>
              <a:rPr lang="en-US" sz="2000">
                <a:latin typeface="Arial Black" pitchFamily="34" charset="0"/>
              </a:rPr>
              <a:t>The case for</a:t>
            </a:r>
          </a:p>
          <a:p>
            <a:pPr defTabSz="1025525"/>
            <a:endParaRPr lang="en-US" sz="2000">
              <a:latin typeface="Arial Black" pitchFamily="34" charset="0"/>
            </a:endParaRPr>
          </a:p>
          <a:p>
            <a:pPr defTabSz="1025525"/>
            <a:r>
              <a:rPr lang="en-US" sz="2000">
                <a:latin typeface="Arial Black" pitchFamily="34" charset="0"/>
              </a:rPr>
              <a:t>    Heterozygote</a:t>
            </a:r>
          </a:p>
          <a:p>
            <a:pPr defTabSz="1025525"/>
            <a:r>
              <a:rPr lang="en-US" sz="2000">
                <a:latin typeface="Arial Black" pitchFamily="34" charset="0"/>
              </a:rPr>
              <a:t>    </a:t>
            </a:r>
          </a:p>
          <a:p>
            <a:pPr defTabSz="1025525"/>
            <a:r>
              <a:rPr lang="en-US" sz="2000">
                <a:latin typeface="Arial Black" pitchFamily="34" charset="0"/>
              </a:rPr>
              <a:t>     Advantage</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325438" y="390525"/>
            <a:ext cx="7824787" cy="5637213"/>
          </a:xfrm>
          <a:prstGeom prst="rect">
            <a:avLst/>
          </a:prstGeom>
          <a:noFill/>
          <a:ln w="12700">
            <a:noFill/>
            <a:miter lim="800000"/>
            <a:headEnd type="none" w="sm" len="sm"/>
            <a:tailEnd type="none" w="sm" len="sm"/>
          </a:ln>
        </p:spPr>
        <p:txBody>
          <a:bodyPr wrap="none" lIns="102577" tIns="51289" rIns="102577" bIns="51289">
            <a:spAutoFit/>
          </a:bodyPr>
          <a:lstStyle/>
          <a:p>
            <a:pPr defTabSz="1025525"/>
            <a:r>
              <a:rPr lang="en-US" sz="2000">
                <a:latin typeface="Arial Black" pitchFamily="34" charset="0"/>
              </a:rPr>
              <a:t>APPLICATION:</a:t>
            </a:r>
          </a:p>
          <a:p>
            <a:pPr defTabSz="1025525"/>
            <a:endParaRPr lang="en-US" sz="2000">
              <a:latin typeface="Arial Black" pitchFamily="34" charset="0"/>
            </a:endParaRPr>
          </a:p>
          <a:p>
            <a:pPr defTabSz="1025525"/>
            <a:r>
              <a:rPr lang="en-US" sz="2000">
                <a:latin typeface="Arial Black" pitchFamily="34" charset="0"/>
              </a:rPr>
              <a:t>Can we calculate the selection coefficients on alleles</a:t>
            </a:r>
          </a:p>
          <a:p>
            <a:pPr defTabSz="1025525"/>
            <a:r>
              <a:rPr lang="en-US" sz="2000">
                <a:latin typeface="Arial Black" pitchFamily="34" charset="0"/>
              </a:rPr>
              <a:t>   associated with Sickle Cell??</a:t>
            </a:r>
          </a:p>
          <a:p>
            <a:pPr defTabSz="1025525"/>
            <a:endParaRPr lang="en-US" sz="2000">
              <a:latin typeface="Arial Black" pitchFamily="34" charset="0"/>
            </a:endParaRPr>
          </a:p>
          <a:p>
            <a:pPr defTabSz="1025525"/>
            <a:endParaRPr lang="en-US" sz="2000">
              <a:latin typeface="Arial Black" pitchFamily="34" charset="0"/>
            </a:endParaRPr>
          </a:p>
          <a:p>
            <a:pPr defTabSz="1025525"/>
            <a:endParaRPr lang="en-US" sz="2000">
              <a:latin typeface="Arial Black" pitchFamily="34" charset="0"/>
            </a:endParaRPr>
          </a:p>
          <a:p>
            <a:pPr defTabSz="1025525"/>
            <a:r>
              <a:rPr lang="en-US" sz="2000">
                <a:latin typeface="Arial Black" pitchFamily="34" charset="0"/>
              </a:rPr>
              <a:t>Sickle Cell Anemia:</a:t>
            </a:r>
          </a:p>
          <a:p>
            <a:pPr defTabSz="1025525"/>
            <a:endParaRPr lang="en-US" sz="2000">
              <a:latin typeface="Arial Black" pitchFamily="34" charset="0"/>
            </a:endParaRPr>
          </a:p>
          <a:p>
            <a:pPr defTabSz="1025525"/>
            <a:r>
              <a:rPr lang="en-US" sz="2000">
                <a:latin typeface="Arial Black" pitchFamily="34" charset="0"/>
              </a:rPr>
              <a:t>freq of s allele (q) = 0.17</a:t>
            </a:r>
          </a:p>
          <a:p>
            <a:pPr defTabSz="1025525"/>
            <a:endParaRPr lang="en-US" sz="2000">
              <a:latin typeface="Arial Black" pitchFamily="34" charset="0"/>
            </a:endParaRPr>
          </a:p>
          <a:p>
            <a:pPr defTabSz="1025525"/>
            <a:r>
              <a:rPr lang="en-US" sz="2000">
                <a:latin typeface="Arial Black" pitchFamily="34" charset="0"/>
              </a:rPr>
              <a:t>0.17 = s1/(s1 + s2)</a:t>
            </a:r>
          </a:p>
          <a:p>
            <a:pPr defTabSz="1025525"/>
            <a:endParaRPr lang="en-US" sz="2000">
              <a:latin typeface="Arial Black" pitchFamily="34" charset="0"/>
            </a:endParaRPr>
          </a:p>
          <a:p>
            <a:pPr defTabSz="1025525"/>
            <a:r>
              <a:rPr lang="en-US" sz="2000">
                <a:latin typeface="Arial Black" pitchFamily="34" charset="0"/>
              </a:rPr>
              <a:t>if s2 = 1, then s1 = 0.2</a:t>
            </a:r>
          </a:p>
          <a:p>
            <a:pPr defTabSz="1025525"/>
            <a:endParaRPr lang="en-US" sz="2000">
              <a:latin typeface="Arial Black" pitchFamily="34" charset="0"/>
            </a:endParaRPr>
          </a:p>
          <a:p>
            <a:pPr defTabSz="1025525"/>
            <a:r>
              <a:rPr lang="en-US" sz="2000">
                <a:latin typeface="Arial Black" pitchFamily="34" charset="0"/>
              </a:rPr>
              <a:t>then the advantage of Ss heterozygotes is 1/0.8 = 1.25</a:t>
            </a:r>
          </a:p>
          <a:p>
            <a:pPr defTabSz="1025525"/>
            <a:r>
              <a:rPr lang="en-US" sz="2000">
                <a:latin typeface="Arial Black" pitchFamily="34" charset="0"/>
              </a:rPr>
              <a:t>       </a:t>
            </a:r>
          </a:p>
          <a:p>
            <a:pPr defTabSz="1025525"/>
            <a:r>
              <a:rPr lang="en-US" sz="2000">
                <a:latin typeface="Arial Black" pitchFamily="34" charset="0"/>
              </a:rPr>
              <a:t>   over the SS homozygote</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06_F26"/>
          <p:cNvPicPr>
            <a:picLocks noChangeAspect="1" noChangeArrowheads="1"/>
          </p:cNvPicPr>
          <p:nvPr/>
        </p:nvPicPr>
        <p:blipFill>
          <a:blip r:embed="rId3" cstate="print"/>
          <a:srcRect/>
          <a:stretch>
            <a:fillRect/>
          </a:stretch>
        </p:blipFill>
        <p:spPr bwMode="auto">
          <a:xfrm>
            <a:off x="381000" y="1371600"/>
            <a:ext cx="8531225" cy="4284663"/>
          </a:xfrm>
          <a:prstGeom prst="rect">
            <a:avLst/>
          </a:prstGeom>
          <a:noFill/>
          <a:ln w="9525">
            <a:noFill/>
            <a:miter lim="800000"/>
            <a:headEnd/>
            <a:tailEnd/>
          </a:ln>
        </p:spPr>
      </p:pic>
      <p:sp>
        <p:nvSpPr>
          <p:cNvPr id="36867" name="Text Box 3"/>
          <p:cNvSpPr txBox="1">
            <a:spLocks noChangeArrowheads="1"/>
          </p:cNvSpPr>
          <p:nvPr/>
        </p:nvSpPr>
        <p:spPr bwMode="auto">
          <a:xfrm>
            <a:off x="517525" y="193675"/>
            <a:ext cx="8074646"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Is cystic fibrosis an example of heterozygote superiority??</a:t>
            </a:r>
          </a:p>
        </p:txBody>
      </p:sp>
      <p:sp>
        <p:nvSpPr>
          <p:cNvPr id="4" name="Rectangle 3"/>
          <p:cNvSpPr/>
          <p:nvPr/>
        </p:nvSpPr>
        <p:spPr>
          <a:xfrm>
            <a:off x="457200" y="5334000"/>
            <a:ext cx="7315200" cy="461665"/>
          </a:xfrm>
          <a:prstGeom prst="rect">
            <a:avLst/>
          </a:prstGeom>
          <a:solidFill>
            <a:schemeClr val="bg1"/>
          </a:solidFill>
        </p:spPr>
        <p:txBody>
          <a:bodyPr wrap="square">
            <a:spAutoFit/>
          </a:bodyPr>
          <a:lstStyle/>
          <a:p>
            <a:r>
              <a:rPr lang="en-US" dirty="0" smtClean="0">
                <a:latin typeface="Arial" pitchFamily="34" charset="0"/>
                <a:cs typeface="Arial" pitchFamily="34" charset="0"/>
                <a:hlinkClick r:id="rId4"/>
              </a:rPr>
              <a:t>http://en.wikipedia.org/wiki/Typhoid_fever</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06_F27a"/>
          <p:cNvPicPr>
            <a:picLocks noChangeAspect="1" noChangeArrowheads="1"/>
          </p:cNvPicPr>
          <p:nvPr/>
        </p:nvPicPr>
        <p:blipFill>
          <a:blip r:embed="rId3" cstate="print"/>
          <a:srcRect/>
          <a:stretch>
            <a:fillRect/>
          </a:stretch>
        </p:blipFill>
        <p:spPr bwMode="auto">
          <a:xfrm>
            <a:off x="1574800" y="228600"/>
            <a:ext cx="5999163" cy="6399213"/>
          </a:xfrm>
          <a:prstGeom prst="rect">
            <a:avLst/>
          </a:prstGeom>
          <a:noFill/>
          <a:ln w="9525">
            <a:noFill/>
            <a:miter lim="800000"/>
            <a:headEnd/>
            <a:tailEnd/>
          </a:ln>
        </p:spPr>
      </p:pic>
      <p:pic>
        <p:nvPicPr>
          <p:cNvPr id="3" name="Picture 57" descr="Figure_06_00_L"/>
          <p:cNvPicPr>
            <a:picLocks noChangeAspect="1" noChangeArrowheads="1"/>
          </p:cNvPicPr>
          <p:nvPr/>
        </p:nvPicPr>
        <p:blipFill>
          <a:blip r:embed="rId4" cstate="print"/>
          <a:srcRect/>
          <a:stretch>
            <a:fillRect/>
          </a:stretch>
        </p:blipFill>
        <p:spPr bwMode="auto">
          <a:xfrm>
            <a:off x="6019800" y="609600"/>
            <a:ext cx="2330450" cy="2225378"/>
          </a:xfrm>
          <a:prstGeom prst="rect">
            <a:avLst/>
          </a:prstGeom>
          <a:noFill/>
          <a:ln w="9525">
            <a:noFill/>
            <a:miter lim="800000"/>
            <a:headEnd/>
            <a:tailEnd/>
          </a:ln>
        </p:spPr>
      </p:pic>
      <p:sp>
        <p:nvSpPr>
          <p:cNvPr id="4" name="TextBox 3"/>
          <p:cNvSpPr txBox="1"/>
          <p:nvPr/>
        </p:nvSpPr>
        <p:spPr>
          <a:xfrm>
            <a:off x="1066800" y="6172200"/>
            <a:ext cx="4219297" cy="461665"/>
          </a:xfrm>
          <a:prstGeom prst="rect">
            <a:avLst/>
          </a:prstGeom>
          <a:solidFill>
            <a:schemeClr val="bg1"/>
          </a:solidFill>
        </p:spPr>
        <p:txBody>
          <a:bodyPr wrap="none" rtlCol="0">
            <a:spAutoFit/>
          </a:bodyPr>
          <a:lstStyle/>
          <a:p>
            <a:r>
              <a:rPr lang="en-US" dirty="0" smtClean="0">
                <a:latin typeface="Arial" pitchFamily="34" charset="0"/>
                <a:cs typeface="Arial" pitchFamily="34" charset="0"/>
              </a:rPr>
              <a:t>Bacteria are Typhoid Bacteria</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06_F27b"/>
          <p:cNvPicPr>
            <a:picLocks noChangeAspect="1" noChangeArrowheads="1"/>
          </p:cNvPicPr>
          <p:nvPr/>
        </p:nvPicPr>
        <p:blipFill>
          <a:blip r:embed="rId3" cstate="print"/>
          <a:srcRect/>
          <a:stretch>
            <a:fillRect/>
          </a:stretch>
        </p:blipFill>
        <p:spPr bwMode="auto">
          <a:xfrm>
            <a:off x="381000" y="838200"/>
            <a:ext cx="63357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06_F19a-e"/>
          <p:cNvPicPr>
            <a:picLocks noChangeAspect="1" noChangeArrowheads="1"/>
          </p:cNvPicPr>
          <p:nvPr/>
        </p:nvPicPr>
        <p:blipFill>
          <a:blip r:embed="rId3" cstate="print"/>
          <a:srcRect/>
          <a:stretch>
            <a:fillRect/>
          </a:stretch>
        </p:blipFill>
        <p:spPr bwMode="auto">
          <a:xfrm>
            <a:off x="1143000" y="1285875"/>
            <a:ext cx="7340600" cy="5572125"/>
          </a:xfrm>
          <a:prstGeom prst="rect">
            <a:avLst/>
          </a:prstGeom>
          <a:noFill/>
          <a:ln w="9525">
            <a:noFill/>
            <a:miter lim="800000"/>
            <a:headEnd/>
            <a:tailEnd/>
          </a:ln>
        </p:spPr>
      </p:pic>
      <p:sp>
        <p:nvSpPr>
          <p:cNvPr id="39939" name="Text Box 3"/>
          <p:cNvSpPr txBox="1">
            <a:spLocks noChangeArrowheads="1"/>
          </p:cNvSpPr>
          <p:nvPr/>
        </p:nvSpPr>
        <p:spPr bwMode="auto">
          <a:xfrm>
            <a:off x="228600" y="228600"/>
            <a:ext cx="8481809"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Selection acting against the Heterozygote= </a:t>
            </a:r>
            <a:r>
              <a:rPr lang="en-US" dirty="0" err="1">
                <a:latin typeface="Arial" pitchFamily="34" charset="0"/>
                <a:cs typeface="Arial" pitchFamily="34" charset="0"/>
              </a:rPr>
              <a:t>Underdominance</a:t>
            </a:r>
            <a:endParaRPr lang="en-US" dirty="0">
              <a:latin typeface="Arial" pitchFamily="34" charset="0"/>
              <a:cs typeface="Arial" pitchFamily="34" charset="0"/>
            </a:endParaRPr>
          </a:p>
        </p:txBody>
      </p:sp>
      <p:sp>
        <p:nvSpPr>
          <p:cNvPr id="39940" name="Text Box 4"/>
          <p:cNvSpPr txBox="1">
            <a:spLocks noChangeArrowheads="1"/>
          </p:cNvSpPr>
          <p:nvPr/>
        </p:nvSpPr>
        <p:spPr bwMode="auto">
          <a:xfrm>
            <a:off x="4175125" y="6137275"/>
            <a:ext cx="3627916"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Analogous to speciation?</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3"/>
          <p:cNvSpPr txBox="1">
            <a:spLocks noChangeArrowheads="1"/>
          </p:cNvSpPr>
          <p:nvPr/>
        </p:nvSpPr>
        <p:spPr bwMode="auto">
          <a:xfrm>
            <a:off x="365125" y="193675"/>
            <a:ext cx="7722499" cy="830997"/>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II. Null Situation, No Evolutionary Change</a:t>
            </a:r>
          </a:p>
          <a:p>
            <a:r>
              <a:rPr lang="en-US">
                <a:latin typeface="Arial" pitchFamily="34" charset="0"/>
                <a:cs typeface="Arial" pitchFamily="34" charset="0"/>
              </a:rPr>
              <a:t>         Hardy-Weinberg Equilibrium (parents: AA, Aa, aa)</a:t>
            </a:r>
          </a:p>
        </p:txBody>
      </p:sp>
      <p:sp>
        <p:nvSpPr>
          <p:cNvPr id="5123" name="Text Box 4"/>
          <p:cNvSpPr txBox="1">
            <a:spLocks noChangeArrowheads="1"/>
          </p:cNvSpPr>
          <p:nvPr/>
        </p:nvSpPr>
        <p:spPr bwMode="auto">
          <a:xfrm>
            <a:off x="212725" y="5222875"/>
            <a:ext cx="7978146" cy="1200329"/>
          </a:xfrm>
          <a:prstGeom prst="rect">
            <a:avLst/>
          </a:prstGeom>
          <a:solidFill>
            <a:schemeClr val="bg1"/>
          </a:solidFill>
          <a:ln w="9525">
            <a:noFill/>
            <a:miter lim="800000"/>
            <a:headEnd/>
            <a:tailEnd/>
          </a:ln>
        </p:spPr>
        <p:txBody>
          <a:bodyPr wrap="none">
            <a:spAutoFit/>
          </a:bodyPr>
          <a:lstStyle/>
          <a:p>
            <a:r>
              <a:rPr lang="en-US" dirty="0" err="1">
                <a:latin typeface="Arial" pitchFamily="34" charset="0"/>
                <a:cs typeface="Arial" pitchFamily="34" charset="0"/>
              </a:rPr>
              <a:t>Prob</a:t>
            </a:r>
            <a:r>
              <a:rPr lang="en-US" dirty="0">
                <a:latin typeface="Arial" pitchFamily="34" charset="0"/>
                <a:cs typeface="Arial" pitchFamily="34" charset="0"/>
              </a:rPr>
              <a:t>(choosing A) = p</a:t>
            </a:r>
          </a:p>
          <a:p>
            <a:r>
              <a:rPr lang="en-US" dirty="0" err="1">
                <a:latin typeface="Arial" pitchFamily="34" charset="0"/>
                <a:cs typeface="Arial" pitchFamily="34" charset="0"/>
              </a:rPr>
              <a:t>Prob</a:t>
            </a:r>
            <a:r>
              <a:rPr lang="en-US" dirty="0">
                <a:latin typeface="Arial" pitchFamily="34" charset="0"/>
                <a:cs typeface="Arial" pitchFamily="34" charset="0"/>
              </a:rPr>
              <a:t>(choosing a) = q</a:t>
            </a:r>
          </a:p>
          <a:p>
            <a:r>
              <a:rPr lang="en-US" dirty="0">
                <a:latin typeface="Arial" pitchFamily="34" charset="0"/>
                <a:cs typeface="Arial" pitchFamily="34" charset="0"/>
              </a:rPr>
              <a:t>Probability of various combinations of A and a = (p + q)</a:t>
            </a:r>
            <a:r>
              <a:rPr lang="en-US" sz="3200" baseline="30000" dirty="0">
                <a:latin typeface="Arial" pitchFamily="34" charset="0"/>
                <a:cs typeface="Arial" pitchFamily="34" charset="0"/>
              </a:rPr>
              <a:t>2</a:t>
            </a:r>
            <a:r>
              <a:rPr lang="en-US" dirty="0">
                <a:latin typeface="Arial" pitchFamily="34" charset="0"/>
                <a:cs typeface="Arial" pitchFamily="34" charset="0"/>
              </a:rPr>
              <a:t>=</a:t>
            </a:r>
          </a:p>
        </p:txBody>
      </p:sp>
      <p:pic>
        <p:nvPicPr>
          <p:cNvPr id="5124" name="Picture 5" descr="06_F02"/>
          <p:cNvPicPr>
            <a:picLocks noChangeAspect="1" noChangeArrowheads="1"/>
          </p:cNvPicPr>
          <p:nvPr/>
        </p:nvPicPr>
        <p:blipFill>
          <a:blip r:embed="rId3" cstate="print"/>
          <a:srcRect t="5553" r="3670" b="5592"/>
          <a:stretch>
            <a:fillRect/>
          </a:stretch>
        </p:blipFill>
        <p:spPr bwMode="auto">
          <a:xfrm>
            <a:off x="381000" y="1066800"/>
            <a:ext cx="8534400" cy="4191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06_F19f"/>
          <p:cNvPicPr>
            <a:picLocks noChangeAspect="1" noChangeArrowheads="1"/>
          </p:cNvPicPr>
          <p:nvPr/>
        </p:nvPicPr>
        <p:blipFill>
          <a:blip r:embed="rId3" cstate="print"/>
          <a:srcRect/>
          <a:stretch>
            <a:fillRect/>
          </a:stretch>
        </p:blipFill>
        <p:spPr bwMode="auto">
          <a:xfrm>
            <a:off x="304800" y="876300"/>
            <a:ext cx="8531225" cy="5110163"/>
          </a:xfrm>
          <a:prstGeom prst="rect">
            <a:avLst/>
          </a:prstGeom>
          <a:noFill/>
          <a:ln w="9525">
            <a:noFill/>
            <a:miter lim="800000"/>
            <a:headEnd/>
            <a:tailEnd/>
          </a:ln>
        </p:spPr>
      </p:pic>
      <p:sp>
        <p:nvSpPr>
          <p:cNvPr id="3" name="TextBox 2"/>
          <p:cNvSpPr txBox="1"/>
          <p:nvPr/>
        </p:nvSpPr>
        <p:spPr>
          <a:xfrm>
            <a:off x="127251" y="5715000"/>
            <a:ext cx="8997208" cy="830997"/>
          </a:xfrm>
          <a:prstGeom prst="rect">
            <a:avLst/>
          </a:prstGeom>
          <a:solidFill>
            <a:srgbClr val="FFFFFF"/>
          </a:solidFill>
        </p:spPr>
        <p:txBody>
          <a:bodyPr wrap="none" rtlCol="0">
            <a:spAutoFit/>
          </a:bodyPr>
          <a:lstStyle/>
          <a:p>
            <a:pPr algn="ctr"/>
            <a:r>
              <a:rPr lang="en-US" dirty="0" smtClean="0">
                <a:latin typeface="Arial" pitchFamily="34" charset="0"/>
                <a:cs typeface="Arial" pitchFamily="34" charset="0"/>
              </a:rPr>
              <a:t>But many examples of hybrid </a:t>
            </a:r>
            <a:r>
              <a:rPr lang="en-US" dirty="0" err="1" smtClean="0">
                <a:latin typeface="Arial" pitchFamily="34" charset="0"/>
                <a:cs typeface="Arial" pitchFamily="34" charset="0"/>
              </a:rPr>
              <a:t>inviability</a:t>
            </a:r>
            <a:r>
              <a:rPr lang="en-US" dirty="0" smtClean="0">
                <a:latin typeface="Arial" pitchFamily="34" charset="0"/>
                <a:cs typeface="Arial" pitchFamily="34" charset="0"/>
              </a:rPr>
              <a:t>  in plants and animals </a:t>
            </a:r>
          </a:p>
          <a:p>
            <a:pPr algn="ctr"/>
            <a:r>
              <a:rPr lang="en-US" dirty="0" smtClean="0">
                <a:latin typeface="Arial" pitchFamily="34" charset="0"/>
                <a:cs typeface="Arial" pitchFamily="34" charset="0"/>
              </a:rPr>
              <a:t>consistent with </a:t>
            </a:r>
            <a:r>
              <a:rPr lang="en-US" dirty="0" err="1" smtClean="0">
                <a:latin typeface="Arial" pitchFamily="34" charset="0"/>
                <a:cs typeface="Arial" pitchFamily="34" charset="0"/>
              </a:rPr>
              <a:t>underdominance</a:t>
            </a:r>
            <a:r>
              <a:rPr lang="en-US" dirty="0" smtClean="0">
                <a:latin typeface="Arial" pitchFamily="34" charset="0"/>
                <a:cs typeface="Arial" pitchFamily="34" charset="0"/>
              </a:rPr>
              <a:t> but with different consequences</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06_F20"/>
          <p:cNvPicPr>
            <a:picLocks noChangeAspect="1" noChangeArrowheads="1"/>
          </p:cNvPicPr>
          <p:nvPr/>
        </p:nvPicPr>
        <p:blipFill>
          <a:blip r:embed="rId3" cstate="print"/>
          <a:srcRect/>
          <a:stretch>
            <a:fillRect/>
          </a:stretch>
        </p:blipFill>
        <p:spPr bwMode="auto">
          <a:xfrm>
            <a:off x="3136900" y="228600"/>
            <a:ext cx="2881313" cy="6399213"/>
          </a:xfrm>
          <a:prstGeom prst="rect">
            <a:avLst/>
          </a:prstGeom>
          <a:noFill/>
          <a:ln w="9525">
            <a:noFill/>
            <a:miter lim="800000"/>
            <a:headEnd/>
            <a:tailEnd/>
          </a:ln>
        </p:spPr>
      </p:pic>
      <p:sp>
        <p:nvSpPr>
          <p:cNvPr id="41987" name="TextBox 2"/>
          <p:cNvSpPr txBox="1">
            <a:spLocks noChangeArrowheads="1"/>
          </p:cNvSpPr>
          <p:nvPr/>
        </p:nvSpPr>
        <p:spPr bwMode="auto">
          <a:xfrm>
            <a:off x="381000" y="990600"/>
            <a:ext cx="2533650" cy="1570038"/>
          </a:xfrm>
          <a:prstGeom prst="rect">
            <a:avLst/>
          </a:prstGeom>
          <a:noFill/>
          <a:ln w="9525">
            <a:noFill/>
            <a:miter lim="800000"/>
            <a:headEnd/>
            <a:tailEnd/>
          </a:ln>
        </p:spPr>
        <p:txBody>
          <a:bodyPr wrap="none">
            <a:spAutoFit/>
          </a:bodyPr>
          <a:lstStyle/>
          <a:p>
            <a:r>
              <a:rPr lang="en-US">
                <a:latin typeface="Arial" charset="0"/>
                <a:cs typeface="Arial" charset="0"/>
              </a:rPr>
              <a:t>Summary of</a:t>
            </a:r>
          </a:p>
          <a:p>
            <a:r>
              <a:rPr lang="en-US">
                <a:latin typeface="Arial" charset="0"/>
                <a:cs typeface="Arial" charset="0"/>
              </a:rPr>
              <a:t>Overdominance</a:t>
            </a:r>
          </a:p>
          <a:p>
            <a:r>
              <a:rPr lang="en-US">
                <a:latin typeface="Arial" charset="0"/>
                <a:cs typeface="Arial" charset="0"/>
              </a:rPr>
              <a:t>And </a:t>
            </a:r>
          </a:p>
          <a:p>
            <a:r>
              <a:rPr lang="en-US">
                <a:latin typeface="Arial" charset="0"/>
                <a:cs typeface="Arial" charset="0"/>
              </a:rPr>
              <a:t>Underdominance</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06_F21a"/>
          <p:cNvPicPr>
            <a:picLocks noChangeAspect="1" noChangeArrowheads="1"/>
          </p:cNvPicPr>
          <p:nvPr/>
        </p:nvPicPr>
        <p:blipFill>
          <a:blip r:embed="rId3" cstate="print"/>
          <a:srcRect b="6757"/>
          <a:stretch>
            <a:fillRect/>
          </a:stretch>
        </p:blipFill>
        <p:spPr bwMode="auto">
          <a:xfrm>
            <a:off x="2438400" y="1219200"/>
            <a:ext cx="3714750" cy="5257800"/>
          </a:xfrm>
          <a:prstGeom prst="rect">
            <a:avLst/>
          </a:prstGeom>
          <a:noFill/>
          <a:ln w="9525">
            <a:noFill/>
            <a:miter lim="800000"/>
            <a:headEnd/>
            <a:tailEnd/>
          </a:ln>
        </p:spPr>
      </p:pic>
      <p:sp>
        <p:nvSpPr>
          <p:cNvPr id="43011" name="Rectangle 3"/>
          <p:cNvSpPr>
            <a:spLocks noChangeArrowheads="1"/>
          </p:cNvSpPr>
          <p:nvPr/>
        </p:nvSpPr>
        <p:spPr bwMode="auto">
          <a:xfrm>
            <a:off x="838200" y="533400"/>
            <a:ext cx="7532831" cy="461665"/>
          </a:xfrm>
          <a:prstGeom prst="rect">
            <a:avLst/>
          </a:prstGeom>
          <a:noFill/>
          <a:ln w="9525">
            <a:noFill/>
            <a:miter lim="800000"/>
            <a:headEnd/>
            <a:tailEnd/>
          </a:ln>
        </p:spPr>
        <p:txBody>
          <a:bodyPr wrap="none">
            <a:spAutoFit/>
          </a:bodyPr>
          <a:lstStyle/>
          <a:p>
            <a:pPr eaLnBrk="1" hangingPunct="1">
              <a:spcBef>
                <a:spcPct val="30000"/>
              </a:spcBef>
            </a:pPr>
            <a:r>
              <a:rPr lang="en-US" dirty="0">
                <a:latin typeface="Arial" pitchFamily="34" charset="0"/>
                <a:cs typeface="Arial" pitchFamily="34" charset="0"/>
              </a:rPr>
              <a:t>Frequency-dependent selection in Elderflower orchids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6_F21bc"/>
          <p:cNvPicPr>
            <a:picLocks noChangeAspect="1" noChangeArrowheads="1"/>
          </p:cNvPicPr>
          <p:nvPr/>
        </p:nvPicPr>
        <p:blipFill>
          <a:blip r:embed="rId3" cstate="print"/>
          <a:srcRect/>
          <a:stretch>
            <a:fillRect/>
          </a:stretch>
        </p:blipFill>
        <p:spPr bwMode="auto">
          <a:xfrm>
            <a:off x="2349500" y="228600"/>
            <a:ext cx="444341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06_F23"/>
          <p:cNvPicPr>
            <a:picLocks noChangeAspect="1" noChangeArrowheads="1"/>
          </p:cNvPicPr>
          <p:nvPr/>
        </p:nvPicPr>
        <p:blipFill>
          <a:blip r:embed="rId3" cstate="print"/>
          <a:srcRect/>
          <a:stretch>
            <a:fillRect/>
          </a:stretch>
        </p:blipFill>
        <p:spPr bwMode="auto">
          <a:xfrm>
            <a:off x="304800" y="571500"/>
            <a:ext cx="8531225" cy="5713413"/>
          </a:xfrm>
          <a:prstGeom prst="rect">
            <a:avLst/>
          </a:prstGeom>
          <a:noFill/>
          <a:ln w="9525">
            <a:noFill/>
            <a:miter lim="800000"/>
            <a:headEnd/>
            <a:tailEnd/>
          </a:ln>
        </p:spPr>
      </p:pic>
      <p:sp>
        <p:nvSpPr>
          <p:cNvPr id="45059" name="Text Box 3"/>
          <p:cNvSpPr txBox="1">
            <a:spLocks noChangeArrowheads="1"/>
          </p:cNvSpPr>
          <p:nvPr/>
        </p:nvSpPr>
        <p:spPr bwMode="auto">
          <a:xfrm>
            <a:off x="441325" y="41275"/>
            <a:ext cx="3863558"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VII. Mutation and Selection</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06_F24"/>
          <p:cNvPicPr>
            <a:picLocks noChangeAspect="1" noChangeArrowheads="1"/>
          </p:cNvPicPr>
          <p:nvPr/>
        </p:nvPicPr>
        <p:blipFill>
          <a:blip r:embed="rId3" cstate="print"/>
          <a:srcRect/>
          <a:stretch>
            <a:fillRect/>
          </a:stretch>
        </p:blipFill>
        <p:spPr bwMode="auto">
          <a:xfrm>
            <a:off x="393700" y="228600"/>
            <a:ext cx="8359775"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06_F25"/>
          <p:cNvPicPr>
            <a:picLocks noChangeAspect="1" noChangeArrowheads="1"/>
          </p:cNvPicPr>
          <p:nvPr/>
        </p:nvPicPr>
        <p:blipFill>
          <a:blip r:embed="rId3" cstate="print"/>
          <a:srcRect/>
          <a:stretch>
            <a:fillRect/>
          </a:stretch>
        </p:blipFill>
        <p:spPr bwMode="auto">
          <a:xfrm>
            <a:off x="228600" y="2819400"/>
            <a:ext cx="5258500" cy="3619500"/>
          </a:xfrm>
          <a:prstGeom prst="rect">
            <a:avLst/>
          </a:prstGeom>
          <a:noFill/>
          <a:ln w="9525">
            <a:noFill/>
            <a:miter lim="800000"/>
            <a:headEnd/>
            <a:tailEnd/>
          </a:ln>
        </p:spPr>
      </p:pic>
      <p:pic>
        <p:nvPicPr>
          <p:cNvPr id="3" name="Picture 57" descr="Figure_06_00_L"/>
          <p:cNvPicPr>
            <a:picLocks noChangeAspect="1" noChangeArrowheads="1"/>
          </p:cNvPicPr>
          <p:nvPr/>
        </p:nvPicPr>
        <p:blipFill>
          <a:blip r:embed="rId4" cstate="print"/>
          <a:srcRect/>
          <a:stretch>
            <a:fillRect/>
          </a:stretch>
        </p:blipFill>
        <p:spPr bwMode="auto">
          <a:xfrm>
            <a:off x="5943600" y="1066800"/>
            <a:ext cx="2970212" cy="4500574"/>
          </a:xfrm>
          <a:prstGeom prst="rect">
            <a:avLst/>
          </a:prstGeom>
          <a:noFill/>
          <a:ln w="9525">
            <a:noFill/>
            <a:miter lim="800000"/>
            <a:headEnd/>
            <a:tailEnd/>
          </a:ln>
        </p:spPr>
      </p:pic>
      <p:sp>
        <p:nvSpPr>
          <p:cNvPr id="4" name="TextBox 3"/>
          <p:cNvSpPr txBox="1"/>
          <p:nvPr/>
        </p:nvSpPr>
        <p:spPr>
          <a:xfrm>
            <a:off x="304800" y="6172200"/>
            <a:ext cx="4910319" cy="461665"/>
          </a:xfrm>
          <a:prstGeom prst="rect">
            <a:avLst/>
          </a:prstGeom>
          <a:solidFill>
            <a:schemeClr val="bg1"/>
          </a:solidFill>
        </p:spPr>
        <p:txBody>
          <a:bodyPr wrap="none" rtlCol="0">
            <a:spAutoFit/>
          </a:bodyPr>
          <a:lstStyle/>
          <a:p>
            <a:r>
              <a:rPr lang="en-US" dirty="0" smtClean="0">
                <a:latin typeface="Arial" pitchFamily="34" charset="0"/>
                <a:cs typeface="Arial" pitchFamily="34" charset="0"/>
              </a:rPr>
              <a:t>Bacterial evolution due to mutation</a:t>
            </a:r>
            <a:endParaRPr lang="en-US" dirty="0">
              <a:latin typeface="Arial" pitchFamily="34" charset="0"/>
              <a:cs typeface="Arial" pitchFamily="34" charset="0"/>
            </a:endParaRPr>
          </a:p>
        </p:txBody>
      </p:sp>
      <p:sp>
        <p:nvSpPr>
          <p:cNvPr id="6" name="TextBox 5"/>
          <p:cNvSpPr txBox="1"/>
          <p:nvPr/>
        </p:nvSpPr>
        <p:spPr>
          <a:xfrm>
            <a:off x="5867400" y="228600"/>
            <a:ext cx="3280065" cy="830997"/>
          </a:xfrm>
          <a:prstGeom prst="rect">
            <a:avLst/>
          </a:prstGeom>
          <a:noFill/>
        </p:spPr>
        <p:txBody>
          <a:bodyPr wrap="none" rtlCol="0">
            <a:spAutoFit/>
          </a:bodyPr>
          <a:lstStyle/>
          <a:p>
            <a:r>
              <a:rPr lang="en-US" dirty="0" smtClean="0">
                <a:latin typeface="Arial" pitchFamily="34" charset="0"/>
                <a:cs typeface="Arial" pitchFamily="34" charset="0"/>
              </a:rPr>
              <a:t>Fruit flies adapt to salt </a:t>
            </a:r>
          </a:p>
          <a:p>
            <a:r>
              <a:rPr lang="en-US" dirty="0" smtClean="0">
                <a:latin typeface="Arial" pitchFamily="34" charset="0"/>
                <a:cs typeface="Arial" pitchFamily="34" charset="0"/>
              </a:rPr>
              <a:t> stress via mutation</a:t>
            </a:r>
            <a:endParaRPr lang="en-US" dirty="0">
              <a:latin typeface="Arial" pitchFamily="34" charset="0"/>
              <a:cs typeface="Arial" pitchFamily="34" charset="0"/>
            </a:endParaRPr>
          </a:p>
        </p:txBody>
      </p:sp>
      <p:sp>
        <p:nvSpPr>
          <p:cNvPr id="7" name="TextBox 6"/>
          <p:cNvSpPr txBox="1"/>
          <p:nvPr/>
        </p:nvSpPr>
        <p:spPr>
          <a:xfrm>
            <a:off x="0" y="533400"/>
            <a:ext cx="5791200" cy="954107"/>
          </a:xfrm>
          <a:prstGeom prst="rect">
            <a:avLst/>
          </a:prstGeom>
          <a:noFill/>
        </p:spPr>
        <p:txBody>
          <a:bodyPr wrap="square" rtlCol="0">
            <a:spAutoFit/>
          </a:bodyPr>
          <a:lstStyle/>
          <a:p>
            <a:r>
              <a:rPr lang="en-US" sz="2800" b="1" dirty="0" smtClean="0">
                <a:solidFill>
                  <a:srgbClr val="FF0000"/>
                </a:solidFill>
                <a:latin typeface="Arial" pitchFamily="34" charset="0"/>
                <a:cs typeface="Arial" pitchFamily="34" charset="0"/>
              </a:rPr>
              <a:t>Mutations contribute to adaptive </a:t>
            </a:r>
          </a:p>
          <a:p>
            <a:r>
              <a:rPr lang="en-US" sz="2800" b="1" dirty="0" smtClean="0">
                <a:solidFill>
                  <a:srgbClr val="FF0000"/>
                </a:solidFill>
                <a:latin typeface="Arial" pitchFamily="34" charset="0"/>
                <a:cs typeface="Arial" pitchFamily="34" charset="0"/>
              </a:rPr>
              <a:t>  genetic response</a:t>
            </a:r>
            <a:endParaRPr lang="en-US" sz="2800" b="1" dirty="0">
              <a:solidFill>
                <a:srgbClr val="FF0000"/>
              </a:solidFill>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4000" smtClean="0">
                <a:latin typeface="Arial" pitchFamily="34" charset="0"/>
                <a:cs typeface="Arial" pitchFamily="34" charset="0"/>
              </a:rPr>
              <a:t>Mutation Selection Balance for a Recessive Allele</a:t>
            </a:r>
          </a:p>
        </p:txBody>
      </p:sp>
      <p:sp>
        <p:nvSpPr>
          <p:cNvPr id="48131" name="Text Box 4"/>
          <p:cNvSpPr txBox="1">
            <a:spLocks noChangeArrowheads="1"/>
          </p:cNvSpPr>
          <p:nvPr/>
        </p:nvSpPr>
        <p:spPr bwMode="auto">
          <a:xfrm>
            <a:off x="1219200" y="2406650"/>
            <a:ext cx="1840568" cy="646331"/>
          </a:xfrm>
          <a:prstGeom prst="rect">
            <a:avLst/>
          </a:prstGeom>
          <a:noFill/>
          <a:ln w="9525">
            <a:noFill/>
            <a:miter lim="800000"/>
            <a:headEnd/>
            <a:tailEnd/>
          </a:ln>
        </p:spPr>
        <p:txBody>
          <a:bodyPr wrap="none">
            <a:spAutoFit/>
          </a:bodyPr>
          <a:lstStyle/>
          <a:p>
            <a:r>
              <a:rPr lang="en-US" sz="3600" dirty="0">
                <a:latin typeface="Arial" pitchFamily="34" charset="0"/>
                <a:cs typeface="Arial" pitchFamily="34" charset="0"/>
              </a:rPr>
              <a:t>q</a:t>
            </a:r>
            <a:r>
              <a:rPr lang="en-US" dirty="0">
                <a:latin typeface="Arial" pitchFamily="34" charset="0"/>
                <a:cs typeface="Arial" pitchFamily="34" charset="0"/>
              </a:rPr>
              <a:t> =      </a:t>
            </a:r>
            <a:r>
              <a:rPr lang="el-GR" sz="3600" dirty="0">
                <a:latin typeface="Arial" pitchFamily="34" charset="0"/>
                <a:cs typeface="Arial" pitchFamily="34" charset="0"/>
              </a:rPr>
              <a:t>μ</a:t>
            </a:r>
            <a:r>
              <a:rPr lang="en-US" sz="3600" dirty="0">
                <a:latin typeface="Arial" pitchFamily="34" charset="0"/>
                <a:cs typeface="Arial" pitchFamily="34" charset="0"/>
              </a:rPr>
              <a:t>/s</a:t>
            </a:r>
          </a:p>
        </p:txBody>
      </p:sp>
      <p:sp>
        <p:nvSpPr>
          <p:cNvPr id="48132" name="Line 5"/>
          <p:cNvSpPr>
            <a:spLocks noChangeShapeType="1"/>
          </p:cNvSpPr>
          <p:nvPr/>
        </p:nvSpPr>
        <p:spPr bwMode="auto">
          <a:xfrm>
            <a:off x="1828800" y="3124200"/>
            <a:ext cx="152400" cy="2286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48133" name="Line 6"/>
          <p:cNvSpPr>
            <a:spLocks noChangeShapeType="1"/>
          </p:cNvSpPr>
          <p:nvPr/>
        </p:nvSpPr>
        <p:spPr bwMode="auto">
          <a:xfrm flipV="1">
            <a:off x="1981200" y="2286000"/>
            <a:ext cx="152400" cy="106680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48134" name="Line 7"/>
          <p:cNvSpPr>
            <a:spLocks noChangeShapeType="1"/>
          </p:cNvSpPr>
          <p:nvPr/>
        </p:nvSpPr>
        <p:spPr bwMode="auto">
          <a:xfrm>
            <a:off x="2133600" y="2286000"/>
            <a:ext cx="762000" cy="0"/>
          </a:xfrm>
          <a:prstGeom prst="line">
            <a:avLst/>
          </a:prstGeom>
          <a:noFill/>
          <a:ln w="38100">
            <a:solidFill>
              <a:schemeClr val="tx1"/>
            </a:solidFill>
            <a:round/>
            <a:headEnd/>
            <a:tailEnd/>
          </a:ln>
        </p:spPr>
        <p:txBody>
          <a:bodyPr/>
          <a:lstStyle/>
          <a:p>
            <a:endParaRPr lang="en-US">
              <a:latin typeface="Arial" pitchFamily="34" charset="0"/>
              <a:cs typeface="Arial" pitchFamily="34" charset="0"/>
            </a:endParaRPr>
          </a:p>
        </p:txBody>
      </p:sp>
      <p:sp>
        <p:nvSpPr>
          <p:cNvPr id="48135" name="Line 10"/>
          <p:cNvSpPr>
            <a:spLocks noChangeShapeType="1"/>
          </p:cNvSpPr>
          <p:nvPr/>
        </p:nvSpPr>
        <p:spPr bwMode="auto">
          <a:xfrm flipV="1">
            <a:off x="1371600" y="2362200"/>
            <a:ext cx="76200" cy="228600"/>
          </a:xfrm>
          <a:prstGeom prst="line">
            <a:avLst/>
          </a:prstGeom>
          <a:noFill/>
          <a:ln w="28575">
            <a:solidFill>
              <a:schemeClr val="tx1"/>
            </a:solidFill>
            <a:round/>
            <a:headEnd/>
            <a:tailEnd/>
          </a:ln>
        </p:spPr>
        <p:txBody>
          <a:bodyPr/>
          <a:lstStyle/>
          <a:p>
            <a:endParaRPr lang="en-US">
              <a:latin typeface="Arial" pitchFamily="34" charset="0"/>
              <a:cs typeface="Arial" pitchFamily="34" charset="0"/>
            </a:endParaRPr>
          </a:p>
        </p:txBody>
      </p:sp>
      <p:sp>
        <p:nvSpPr>
          <p:cNvPr id="48136" name="Line 12"/>
          <p:cNvSpPr>
            <a:spLocks noChangeShapeType="1"/>
          </p:cNvSpPr>
          <p:nvPr/>
        </p:nvSpPr>
        <p:spPr bwMode="auto">
          <a:xfrm>
            <a:off x="1447800" y="2362200"/>
            <a:ext cx="76200" cy="228600"/>
          </a:xfrm>
          <a:prstGeom prst="line">
            <a:avLst/>
          </a:prstGeom>
          <a:noFill/>
          <a:ln w="28575">
            <a:solidFill>
              <a:schemeClr val="tx1"/>
            </a:solidFill>
            <a:round/>
            <a:headEnd/>
            <a:tailEnd/>
          </a:ln>
        </p:spPr>
        <p:txBody>
          <a:bodyPr/>
          <a:lstStyle/>
          <a:p>
            <a:endParaRPr lang="en-US">
              <a:latin typeface="Arial" pitchFamily="34" charset="0"/>
              <a:cs typeface="Arial" pitchFamily="34" charset="0"/>
            </a:endParaRPr>
          </a:p>
        </p:txBody>
      </p:sp>
      <p:sp>
        <p:nvSpPr>
          <p:cNvPr id="48137" name="Text Box 13"/>
          <p:cNvSpPr txBox="1">
            <a:spLocks noChangeArrowheads="1"/>
          </p:cNvSpPr>
          <p:nvPr/>
        </p:nvSpPr>
        <p:spPr bwMode="auto">
          <a:xfrm>
            <a:off x="0" y="3886200"/>
            <a:ext cx="9144000" cy="2985433"/>
          </a:xfrm>
          <a:prstGeom prst="rect">
            <a:avLst/>
          </a:prstGeom>
          <a:noFill/>
          <a:ln w="9525">
            <a:noFill/>
            <a:miter lim="800000"/>
            <a:headEnd/>
            <a:tailEnd/>
          </a:ln>
        </p:spPr>
        <p:txBody>
          <a:bodyPr>
            <a:spAutoFit/>
          </a:bodyPr>
          <a:lstStyle/>
          <a:p>
            <a:r>
              <a:rPr lang="en-US" dirty="0">
                <a:latin typeface="Arial" pitchFamily="34" charset="0"/>
                <a:cs typeface="Arial" pitchFamily="34" charset="0"/>
              </a:rPr>
              <a:t>SPECIAL CASE: SELECTION AGAINST LETHAL RECESSIVE:</a:t>
            </a:r>
          </a:p>
          <a:p>
            <a:endParaRPr lang="en-US" dirty="0">
              <a:latin typeface="Arial" pitchFamily="34" charset="0"/>
              <a:cs typeface="Arial" pitchFamily="34" charset="0"/>
            </a:endParaRPr>
          </a:p>
          <a:p>
            <a:r>
              <a:rPr lang="en-US" sz="2000" dirty="0">
                <a:latin typeface="Arial" pitchFamily="34" charset="0"/>
                <a:cs typeface="Arial" pitchFamily="34" charset="0"/>
              </a:rPr>
              <a:t>Examine case of: </a:t>
            </a:r>
            <a:endParaRPr lang="en-US" sz="2000" dirty="0" smtClean="0">
              <a:latin typeface="Arial" pitchFamily="34" charset="0"/>
              <a:cs typeface="Arial" pitchFamily="34" charset="0"/>
            </a:endParaRPr>
          </a:p>
          <a:p>
            <a:endParaRPr lang="en-US" sz="2000" dirty="0">
              <a:latin typeface="Arial" pitchFamily="34" charset="0"/>
              <a:cs typeface="Arial" pitchFamily="34" charset="0"/>
            </a:endParaRPr>
          </a:p>
          <a:p>
            <a:r>
              <a:rPr lang="en-US" sz="2000" dirty="0" err="1">
                <a:latin typeface="Arial" pitchFamily="34" charset="0"/>
                <a:cs typeface="Arial" pitchFamily="34" charset="0"/>
              </a:rPr>
              <a:t>telSMN</a:t>
            </a:r>
            <a:r>
              <a:rPr lang="en-US" sz="2000" dirty="0">
                <a:latin typeface="Arial" pitchFamily="34" charset="0"/>
                <a:cs typeface="Arial" pitchFamily="34" charset="0"/>
              </a:rPr>
              <a:t> (q=0.01, </a:t>
            </a:r>
            <a:r>
              <a:rPr lang="el-GR" sz="2000" dirty="0">
                <a:latin typeface="Arial" pitchFamily="34" charset="0"/>
                <a:cs typeface="Arial" pitchFamily="34" charset="0"/>
              </a:rPr>
              <a:t>μ</a:t>
            </a:r>
            <a:r>
              <a:rPr lang="en-US" sz="2000" dirty="0">
                <a:latin typeface="Arial" pitchFamily="34" charset="0"/>
                <a:cs typeface="Arial" pitchFamily="34" charset="0"/>
              </a:rPr>
              <a:t> = 1.1 x 10-4) (predicted mutation rate = 0.9 x 10-4)</a:t>
            </a:r>
          </a:p>
          <a:p>
            <a:endParaRPr lang="en-US" sz="2000" dirty="0">
              <a:latin typeface="Arial" pitchFamily="34" charset="0"/>
              <a:cs typeface="Arial" pitchFamily="34" charset="0"/>
            </a:endParaRPr>
          </a:p>
          <a:p>
            <a:r>
              <a:rPr lang="en-US" sz="2000" dirty="0">
                <a:latin typeface="Arial" pitchFamily="34" charset="0"/>
                <a:cs typeface="Arial" pitchFamily="34" charset="0"/>
              </a:rPr>
              <a:t>cystic fibrosis (q =0.02, </a:t>
            </a:r>
            <a:r>
              <a:rPr lang="el-GR" sz="2000" dirty="0">
                <a:latin typeface="Arial" pitchFamily="34" charset="0"/>
                <a:cs typeface="Arial" pitchFamily="34" charset="0"/>
              </a:rPr>
              <a:t>μ</a:t>
            </a:r>
            <a:r>
              <a:rPr lang="en-US" sz="2000" dirty="0">
                <a:latin typeface="Arial" pitchFamily="34" charset="0"/>
                <a:cs typeface="Arial" pitchFamily="34" charset="0"/>
              </a:rPr>
              <a:t> = 6.7x10-7) (predicted mutation rate 2.6 x 10-4) </a:t>
            </a:r>
          </a:p>
          <a:p>
            <a:endParaRPr lang="en-US" sz="2000" dirty="0">
              <a:latin typeface="Arial" pitchFamily="34" charset="0"/>
              <a:cs typeface="Arial" pitchFamily="34" charset="0"/>
            </a:endParaRPr>
          </a:p>
          <a:p>
            <a:r>
              <a:rPr lang="en-US" sz="2000" dirty="0">
                <a:latin typeface="Arial" pitchFamily="34" charset="0"/>
                <a:cs typeface="Arial" pitchFamily="34" charset="0"/>
              </a:rPr>
              <a:t>Sickle cell anemia (q = 0.17)</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latin typeface="Arial" pitchFamily="34" charset="0"/>
                <a:cs typeface="Arial" pitchFamily="34" charset="0"/>
              </a:rPr>
              <a:t>VIII. Conclusions</a:t>
            </a:r>
          </a:p>
        </p:txBody>
      </p:sp>
      <p:sp>
        <p:nvSpPr>
          <p:cNvPr id="49155" name="Rectangle 3"/>
          <p:cNvSpPr>
            <a:spLocks noGrp="1" noChangeArrowheads="1"/>
          </p:cNvSpPr>
          <p:nvPr>
            <p:ph type="body" idx="1"/>
          </p:nvPr>
        </p:nvSpPr>
        <p:spPr/>
        <p:txBody>
          <a:bodyPr/>
          <a:lstStyle/>
          <a:p>
            <a:pPr eaLnBrk="1" hangingPunct="1"/>
            <a:r>
              <a:rPr lang="en-US" dirty="0" smtClean="0">
                <a:latin typeface="Arial" pitchFamily="34" charset="0"/>
                <a:cs typeface="Arial" pitchFamily="34" charset="0"/>
              </a:rPr>
              <a:t>Population genetic theory supports idea of lots of genetic variation</a:t>
            </a:r>
          </a:p>
          <a:p>
            <a:pPr eaLnBrk="1" hangingPunct="1"/>
            <a:r>
              <a:rPr lang="en-US" dirty="0" smtClean="0">
                <a:latin typeface="Arial" pitchFamily="34" charset="0"/>
                <a:cs typeface="Arial" pitchFamily="34" charset="0"/>
              </a:rPr>
              <a:t>Population genetic theory supports idea that natural selection can lead to evolution</a:t>
            </a:r>
          </a:p>
          <a:p>
            <a:pPr eaLnBrk="1" hangingPunct="1"/>
            <a:r>
              <a:rPr lang="en-US" dirty="0" smtClean="0">
                <a:latin typeface="Arial" pitchFamily="34" charset="0"/>
                <a:cs typeface="Arial" pitchFamily="34" charset="0"/>
              </a:rPr>
              <a:t>Evolution allows us to incorporate our understanding of inheritance to also understand pattern of genetic diversity</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p:cNvSpPr txBox="1">
            <a:spLocks noChangeArrowheads="1"/>
          </p:cNvSpPr>
          <p:nvPr/>
        </p:nvSpPr>
        <p:spPr bwMode="auto">
          <a:xfrm>
            <a:off x="358775" y="420688"/>
            <a:ext cx="9363075"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1600" b="1">
                <a:latin typeface="Arial" charset="0"/>
              </a:rPr>
              <a:t>Punnett's copy of Hardy's letter to Science.</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71600"/>
            <a:ext cx="2385219" cy="2959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6" name="Text Box 5"/>
          <p:cNvSpPr txBox="1">
            <a:spLocks noChangeArrowheads="1"/>
          </p:cNvSpPr>
          <p:nvPr/>
        </p:nvSpPr>
        <p:spPr bwMode="auto">
          <a:xfrm>
            <a:off x="107950" y="7199313"/>
            <a:ext cx="5435600" cy="3825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endParaRPr lang="en-GB" sz="1000" dirty="0">
              <a:latin typeface="Arial" charset="0"/>
            </a:endParaRPr>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1954335" cy="2667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89439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06_F04"/>
          <p:cNvPicPr>
            <a:picLocks noChangeAspect="1" noChangeArrowheads="1"/>
          </p:cNvPicPr>
          <p:nvPr/>
        </p:nvPicPr>
        <p:blipFill>
          <a:blip r:embed="rId3" cstate="print"/>
          <a:srcRect/>
          <a:stretch>
            <a:fillRect/>
          </a:stretch>
        </p:blipFill>
        <p:spPr bwMode="auto">
          <a:xfrm>
            <a:off x="1905000" y="609600"/>
            <a:ext cx="5727700" cy="5867400"/>
          </a:xfrm>
          <a:prstGeom prst="rect">
            <a:avLst/>
          </a:prstGeom>
          <a:noFill/>
          <a:ln w="9525">
            <a:noFill/>
            <a:miter lim="800000"/>
            <a:headEnd/>
            <a:tailEnd/>
          </a:ln>
        </p:spPr>
      </p:pic>
      <p:sp>
        <p:nvSpPr>
          <p:cNvPr id="6147" name="Rectangle 3"/>
          <p:cNvSpPr>
            <a:spLocks noChangeArrowheads="1"/>
          </p:cNvSpPr>
          <p:nvPr/>
        </p:nvSpPr>
        <p:spPr bwMode="auto">
          <a:xfrm>
            <a:off x="381000" y="152400"/>
            <a:ext cx="7629012" cy="461665"/>
          </a:xfrm>
          <a:prstGeom prst="rect">
            <a:avLst/>
          </a:prstGeom>
          <a:noFill/>
          <a:ln w="9525">
            <a:noFill/>
            <a:miter lim="800000"/>
            <a:headEnd/>
            <a:tailEnd/>
          </a:ln>
        </p:spPr>
        <p:txBody>
          <a:bodyPr wrap="none">
            <a:spAutoFit/>
          </a:bodyPr>
          <a:lstStyle/>
          <a:p>
            <a:r>
              <a:rPr lang="en-US" dirty="0" err="1">
                <a:latin typeface="Arial" pitchFamily="34" charset="0"/>
                <a:cs typeface="Arial" pitchFamily="34" charset="0"/>
              </a:rPr>
              <a:t>Punnett</a:t>
            </a:r>
            <a:r>
              <a:rPr lang="en-US" dirty="0">
                <a:latin typeface="Arial" pitchFamily="34" charset="0"/>
                <a:cs typeface="Arial" pitchFamily="34" charset="0"/>
              </a:rPr>
              <a:t> square for a cross between two </a:t>
            </a:r>
            <a:r>
              <a:rPr lang="en-US" dirty="0" err="1">
                <a:latin typeface="Arial" pitchFamily="34" charset="0"/>
                <a:cs typeface="Arial" pitchFamily="34" charset="0"/>
              </a:rPr>
              <a:t>heterozygotes</a:t>
            </a:r>
            <a:endParaRPr lang="en-US"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06_F05"/>
          <p:cNvPicPr>
            <a:picLocks noChangeAspect="1" noChangeArrowheads="1"/>
          </p:cNvPicPr>
          <p:nvPr/>
        </p:nvPicPr>
        <p:blipFill>
          <a:blip r:embed="rId3" cstate="print"/>
          <a:srcRect/>
          <a:stretch>
            <a:fillRect/>
          </a:stretch>
        </p:blipFill>
        <p:spPr bwMode="auto">
          <a:xfrm>
            <a:off x="304800" y="1104900"/>
            <a:ext cx="8531225" cy="4652963"/>
          </a:xfrm>
          <a:prstGeom prst="rect">
            <a:avLst/>
          </a:prstGeom>
          <a:noFill/>
          <a:ln w="9525">
            <a:noFill/>
            <a:miter lim="800000"/>
            <a:headEnd/>
            <a:tailEnd/>
          </a:ln>
        </p:spPr>
      </p:pic>
      <p:sp>
        <p:nvSpPr>
          <p:cNvPr id="7171" name="Text Box 3"/>
          <p:cNvSpPr txBox="1">
            <a:spLocks noChangeArrowheads="1"/>
          </p:cNvSpPr>
          <p:nvPr/>
        </p:nvSpPr>
        <p:spPr bwMode="auto">
          <a:xfrm>
            <a:off x="152400" y="269875"/>
            <a:ext cx="9137438" cy="461665"/>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Haploid sperm and eggs fuse randomly with respect to genotype: </a:t>
            </a:r>
          </a:p>
        </p:txBody>
      </p:sp>
      <p:sp>
        <p:nvSpPr>
          <p:cNvPr id="7172" name="Text Box 4"/>
          <p:cNvSpPr txBox="1">
            <a:spLocks noChangeArrowheads="1"/>
          </p:cNvSpPr>
          <p:nvPr/>
        </p:nvSpPr>
        <p:spPr bwMode="auto">
          <a:xfrm>
            <a:off x="4479925" y="4079875"/>
            <a:ext cx="1150315" cy="830997"/>
          </a:xfrm>
          <a:prstGeom prst="rect">
            <a:avLst/>
          </a:prstGeom>
          <a:noFill/>
          <a:ln w="9525">
            <a:noFill/>
            <a:miter lim="800000"/>
            <a:headEnd/>
            <a:tailEnd/>
          </a:ln>
        </p:spPr>
        <p:txBody>
          <a:bodyPr wrap="none">
            <a:spAutoFit/>
          </a:bodyPr>
          <a:lstStyle/>
          <a:p>
            <a:r>
              <a:rPr lang="en-US" dirty="0">
                <a:latin typeface="Arial" pitchFamily="34" charset="0"/>
                <a:cs typeface="Arial" pitchFamily="34" charset="0"/>
              </a:rPr>
              <a:t>A = 0.6</a:t>
            </a:r>
          </a:p>
          <a:p>
            <a:r>
              <a:rPr lang="en-US" dirty="0">
                <a:latin typeface="Arial" pitchFamily="34" charset="0"/>
                <a:cs typeface="Arial" pitchFamily="34" charset="0"/>
              </a:rPr>
              <a:t>a = 0.4</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06_F06a"/>
          <p:cNvPicPr>
            <a:picLocks noChangeAspect="1" noChangeArrowheads="1"/>
          </p:cNvPicPr>
          <p:nvPr/>
        </p:nvPicPr>
        <p:blipFill>
          <a:blip r:embed="rId3" cstate="print"/>
          <a:srcRect/>
          <a:stretch>
            <a:fillRect/>
          </a:stretch>
        </p:blipFill>
        <p:spPr bwMode="auto">
          <a:xfrm>
            <a:off x="850900" y="228600"/>
            <a:ext cx="5626100" cy="4833938"/>
          </a:xfrm>
          <a:prstGeom prst="rect">
            <a:avLst/>
          </a:prstGeom>
          <a:noFill/>
          <a:ln w="9525">
            <a:noFill/>
            <a:miter lim="800000"/>
            <a:headEnd/>
            <a:tailEnd/>
          </a:ln>
        </p:spPr>
      </p:pic>
      <p:sp>
        <p:nvSpPr>
          <p:cNvPr id="8195" name="Text Box 3"/>
          <p:cNvSpPr txBox="1">
            <a:spLocks noChangeArrowheads="1"/>
          </p:cNvSpPr>
          <p:nvPr/>
        </p:nvSpPr>
        <p:spPr bwMode="auto">
          <a:xfrm>
            <a:off x="593725" y="5527675"/>
            <a:ext cx="6083717" cy="830997"/>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Or by copies (25 individuals)</a:t>
            </a:r>
          </a:p>
          <a:p>
            <a:r>
              <a:rPr lang="en-US">
                <a:latin typeface="Arial" pitchFamily="34" charset="0"/>
                <a:cs typeface="Arial" pitchFamily="34" charset="0"/>
              </a:rPr>
              <a:t>Frequency of (A) = : 9x2 + 12 = 30/50 = 0.6</a:t>
            </a:r>
          </a:p>
        </p:txBody>
      </p:sp>
      <p:sp>
        <p:nvSpPr>
          <p:cNvPr id="8196" name="TextBox 3"/>
          <p:cNvSpPr txBox="1">
            <a:spLocks noChangeArrowheads="1"/>
          </p:cNvSpPr>
          <p:nvPr/>
        </p:nvSpPr>
        <p:spPr bwMode="auto">
          <a:xfrm>
            <a:off x="7010400" y="2362200"/>
            <a:ext cx="2223686" cy="830997"/>
          </a:xfrm>
          <a:prstGeom prst="rect">
            <a:avLst/>
          </a:prstGeom>
          <a:noFill/>
          <a:ln w="9525">
            <a:noFill/>
            <a:miter lim="800000"/>
            <a:headEnd/>
            <a:tailEnd/>
          </a:ln>
        </p:spPr>
        <p:txBody>
          <a:bodyPr wrap="none">
            <a:spAutoFit/>
          </a:bodyPr>
          <a:lstStyle/>
          <a:p>
            <a:r>
              <a:rPr lang="en-US">
                <a:latin typeface="Arial" pitchFamily="34" charset="0"/>
                <a:cs typeface="Arial" pitchFamily="34" charset="0"/>
              </a:rPr>
              <a:t>Population of</a:t>
            </a:r>
          </a:p>
          <a:p>
            <a:r>
              <a:rPr lang="en-US">
                <a:latin typeface="Arial" pitchFamily="34" charset="0"/>
                <a:cs typeface="Arial" pitchFamily="34" charset="0"/>
              </a:rPr>
              <a:t>  25 individuals</a:t>
            </a:r>
          </a:p>
        </p:txBody>
      </p:sp>
      <p:sp>
        <p:nvSpPr>
          <p:cNvPr id="8197" name="Right Brace 4"/>
          <p:cNvSpPr>
            <a:spLocks/>
          </p:cNvSpPr>
          <p:nvPr/>
        </p:nvSpPr>
        <p:spPr bwMode="auto">
          <a:xfrm>
            <a:off x="6400800" y="1066800"/>
            <a:ext cx="609600" cy="3505200"/>
          </a:xfrm>
          <a:prstGeom prst="rightBrace">
            <a:avLst>
              <a:gd name="adj1" fmla="val 8332"/>
              <a:gd name="adj2" fmla="val 50000"/>
            </a:avLst>
          </a:prstGeom>
          <a:solidFill>
            <a:schemeClr val="bg1"/>
          </a:solidFill>
          <a:ln w="9525" algn="ctr">
            <a:solidFill>
              <a:schemeClr val="tx1"/>
            </a:solidFill>
            <a:round/>
            <a:headEnd/>
            <a:tailEnd/>
          </a:ln>
        </p:spPr>
        <p:txBody>
          <a:bodyPr/>
          <a:lstStyle/>
          <a:p>
            <a:endParaRPr lang="en-US">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06_F06b"/>
          <p:cNvPicPr>
            <a:picLocks noChangeAspect="1" noChangeArrowheads="1"/>
          </p:cNvPicPr>
          <p:nvPr/>
        </p:nvPicPr>
        <p:blipFill>
          <a:blip r:embed="rId3" cstate="print"/>
          <a:srcRect/>
          <a:stretch>
            <a:fillRect/>
          </a:stretch>
        </p:blipFill>
        <p:spPr bwMode="auto">
          <a:xfrm>
            <a:off x="1168400" y="228600"/>
            <a:ext cx="6811963" cy="63992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4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1121</TotalTime>
  <Words>3230</Words>
  <Application>Microsoft Macintosh PowerPoint</Application>
  <PresentationFormat>On-screen Show (4:3)</PresentationFormat>
  <Paragraphs>340</Paragraphs>
  <Slides>48</Slides>
  <Notes>46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Mutation Selection Balance for a Recessive Allele</vt:lpstr>
      <vt:lpstr>VIII. Conclusions</vt:lpstr>
    </vt:vector>
  </TitlesOfParts>
  <Manager>Sumanas, Inc.</Manager>
  <Company>Pearson Prentice Hall, Inc.</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Analysis 4/e</dc:title>
  <dc:creator>Freeman/Herron</dc:creator>
  <cp:lastModifiedBy>Charles Fenster</cp:lastModifiedBy>
  <cp:revision>133</cp:revision>
  <dcterms:created xsi:type="dcterms:W3CDTF">2002-12-24T01:08:46Z</dcterms:created>
  <dcterms:modified xsi:type="dcterms:W3CDTF">2014-09-25T14:43:58Z</dcterms:modified>
</cp:coreProperties>
</file>